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Economica" panose="02000506040000020004" pitchFamily="2" charset="77"/>
      <p:regular r:id="rId25"/>
      <p:bold r:id="rId26"/>
      <p:italic r:id="rId27"/>
      <p:boldItalic r:id="rId28"/>
    </p:embeddedFont>
    <p:embeddedFont>
      <p:font typeface="Old Standard TT" pitchFamily="2" charset="77"/>
      <p:regular r:id="rId29"/>
      <p:bold r:id="rId30"/>
      <p:italic r:id="rId31"/>
    </p:embeddedFont>
    <p:embeddedFont>
      <p:font typeface="Open Sans" panose="020B0606030504020204"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83"/>
  </p:normalViewPr>
  <p:slideViewPr>
    <p:cSldViewPr snapToGrid="0">
      <p:cViewPr varScale="1">
        <p:scale>
          <a:sx n="115" d="100"/>
          <a:sy n="115" d="100"/>
        </p:scale>
        <p:origin x="102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2fd1e181d1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2fd1e181d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fd1e18824_0_1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2fd1e18824_0_1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2fd1e18824_0_1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2fd1e18824_0_1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2fd1e18824_0_14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2fd1e18824_0_1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2fd1e181d1_4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2fd1e181d1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2fd1e181d1_4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2fd1e181d1_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2fd1e181d1_4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2fd1e181d1_4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2fd1e181d1_4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2fd1e181d1_4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2fd1e181d1_4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2fd1e181d1_4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2fd1e181d1_4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2fd1e181d1_4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2fd1e181d1_4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2fd1e181d1_4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305f78fe89_0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305f78fe89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2fd1e181d1_4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2fd1e181d1_4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305f78fe89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305f78fe89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305f78fe89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305f78fe89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2fd1e181d1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2fd1e181d1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305f78fe8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305f78fe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fd1e181d1_4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2fd1e181d1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fd1e181d1_4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2fd1e181d1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2fd1e181d1_4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2fd1e181d1_4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2fd1e1882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2fd1e1882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fd1e1882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2fd1e1882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accent1"/>
              </a:buClr>
              <a:buSzPts val="4200"/>
              <a:buNone/>
              <a:defRPr sz="4200">
                <a:solidFill>
                  <a:schemeClr val="accent1"/>
                </a:solidFill>
              </a:defRPr>
            </a:lvl1pPr>
            <a:lvl2pPr lvl="1" rtl="0">
              <a:spcBef>
                <a:spcPts val="0"/>
              </a:spcBef>
              <a:spcAft>
                <a:spcPts val="0"/>
              </a:spcAft>
              <a:buClr>
                <a:schemeClr val="accent1"/>
              </a:buClr>
              <a:buSzPts val="4200"/>
              <a:buNone/>
              <a:defRPr sz="4200">
                <a:solidFill>
                  <a:schemeClr val="accent1"/>
                </a:solidFill>
              </a:defRPr>
            </a:lvl2pPr>
            <a:lvl3pPr lvl="2" rtl="0">
              <a:spcBef>
                <a:spcPts val="0"/>
              </a:spcBef>
              <a:spcAft>
                <a:spcPts val="0"/>
              </a:spcAft>
              <a:buClr>
                <a:schemeClr val="accent1"/>
              </a:buClr>
              <a:buSzPts val="4200"/>
              <a:buNone/>
              <a:defRPr sz="4200">
                <a:solidFill>
                  <a:schemeClr val="accent1"/>
                </a:solidFill>
              </a:defRPr>
            </a:lvl3pPr>
            <a:lvl4pPr lvl="3" rtl="0">
              <a:spcBef>
                <a:spcPts val="0"/>
              </a:spcBef>
              <a:spcAft>
                <a:spcPts val="0"/>
              </a:spcAft>
              <a:buClr>
                <a:schemeClr val="accent1"/>
              </a:buClr>
              <a:buSzPts val="4200"/>
              <a:buNone/>
              <a:defRPr sz="4200">
                <a:solidFill>
                  <a:schemeClr val="accent1"/>
                </a:solidFill>
              </a:defRPr>
            </a:lvl4pPr>
            <a:lvl5pPr lvl="4" rtl="0">
              <a:spcBef>
                <a:spcPts val="0"/>
              </a:spcBef>
              <a:spcAft>
                <a:spcPts val="0"/>
              </a:spcAft>
              <a:buClr>
                <a:schemeClr val="accent1"/>
              </a:buClr>
              <a:buSzPts val="4200"/>
              <a:buNone/>
              <a:defRPr sz="4200">
                <a:solidFill>
                  <a:schemeClr val="accent1"/>
                </a:solidFill>
              </a:defRPr>
            </a:lvl5pPr>
            <a:lvl6pPr lvl="5" rtl="0">
              <a:spcBef>
                <a:spcPts val="0"/>
              </a:spcBef>
              <a:spcAft>
                <a:spcPts val="0"/>
              </a:spcAft>
              <a:buClr>
                <a:schemeClr val="accent1"/>
              </a:buClr>
              <a:buSzPts val="4200"/>
              <a:buNone/>
              <a:defRPr sz="4200">
                <a:solidFill>
                  <a:schemeClr val="accent1"/>
                </a:solidFill>
              </a:defRPr>
            </a:lvl6pPr>
            <a:lvl7pPr lvl="6" rtl="0">
              <a:spcBef>
                <a:spcPts val="0"/>
              </a:spcBef>
              <a:spcAft>
                <a:spcPts val="0"/>
              </a:spcAft>
              <a:buClr>
                <a:schemeClr val="accent1"/>
              </a:buClr>
              <a:buSzPts val="4200"/>
              <a:buNone/>
              <a:defRPr sz="4200">
                <a:solidFill>
                  <a:schemeClr val="accent1"/>
                </a:solidFill>
              </a:defRPr>
            </a:lvl7pPr>
            <a:lvl8pPr lvl="7" rtl="0">
              <a:spcBef>
                <a:spcPts val="0"/>
              </a:spcBef>
              <a:spcAft>
                <a:spcPts val="0"/>
              </a:spcAft>
              <a:buClr>
                <a:schemeClr val="accent1"/>
              </a:buClr>
              <a:buSzPts val="4200"/>
              <a:buNone/>
              <a:defRPr sz="4200">
                <a:solidFill>
                  <a:schemeClr val="accent1"/>
                </a:solidFill>
              </a:defRPr>
            </a:lvl8pPr>
            <a:lvl9pPr lvl="8" rtl="0">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accent1"/>
              </a:buClr>
              <a:buSzPts val="5400"/>
              <a:buNone/>
              <a:defRPr sz="5400">
                <a:solidFill>
                  <a:schemeClr val="accent1"/>
                </a:solidFill>
              </a:defRPr>
            </a:lvl1pPr>
            <a:lvl2pPr lvl="1" rtl="0">
              <a:spcBef>
                <a:spcPts val="0"/>
              </a:spcBef>
              <a:spcAft>
                <a:spcPts val="0"/>
              </a:spcAft>
              <a:buClr>
                <a:schemeClr val="accent1"/>
              </a:buClr>
              <a:buSzPts val="5400"/>
              <a:buNone/>
              <a:defRPr sz="5400">
                <a:solidFill>
                  <a:schemeClr val="accent1"/>
                </a:solidFill>
              </a:defRPr>
            </a:lvl2pPr>
            <a:lvl3pPr lvl="2" rtl="0">
              <a:spcBef>
                <a:spcPts val="0"/>
              </a:spcBef>
              <a:spcAft>
                <a:spcPts val="0"/>
              </a:spcAft>
              <a:buClr>
                <a:schemeClr val="accent1"/>
              </a:buClr>
              <a:buSzPts val="5400"/>
              <a:buNone/>
              <a:defRPr sz="5400">
                <a:solidFill>
                  <a:schemeClr val="accent1"/>
                </a:solidFill>
              </a:defRPr>
            </a:lvl3pPr>
            <a:lvl4pPr lvl="3" rtl="0">
              <a:spcBef>
                <a:spcPts val="0"/>
              </a:spcBef>
              <a:spcAft>
                <a:spcPts val="0"/>
              </a:spcAft>
              <a:buClr>
                <a:schemeClr val="accent1"/>
              </a:buClr>
              <a:buSzPts val="5400"/>
              <a:buNone/>
              <a:defRPr sz="5400">
                <a:solidFill>
                  <a:schemeClr val="accent1"/>
                </a:solidFill>
              </a:defRPr>
            </a:lvl4pPr>
            <a:lvl5pPr lvl="4" rtl="0">
              <a:spcBef>
                <a:spcPts val="0"/>
              </a:spcBef>
              <a:spcAft>
                <a:spcPts val="0"/>
              </a:spcAft>
              <a:buClr>
                <a:schemeClr val="accent1"/>
              </a:buClr>
              <a:buSzPts val="5400"/>
              <a:buNone/>
              <a:defRPr sz="5400">
                <a:solidFill>
                  <a:schemeClr val="accent1"/>
                </a:solidFill>
              </a:defRPr>
            </a:lvl5pPr>
            <a:lvl6pPr lvl="5" rtl="0">
              <a:spcBef>
                <a:spcPts val="0"/>
              </a:spcBef>
              <a:spcAft>
                <a:spcPts val="0"/>
              </a:spcAft>
              <a:buClr>
                <a:schemeClr val="accent1"/>
              </a:buClr>
              <a:buSzPts val="5400"/>
              <a:buNone/>
              <a:defRPr sz="5400">
                <a:solidFill>
                  <a:schemeClr val="accent1"/>
                </a:solidFill>
              </a:defRPr>
            </a:lvl6pPr>
            <a:lvl7pPr lvl="6" rtl="0">
              <a:spcBef>
                <a:spcPts val="0"/>
              </a:spcBef>
              <a:spcAft>
                <a:spcPts val="0"/>
              </a:spcAft>
              <a:buClr>
                <a:schemeClr val="accent1"/>
              </a:buClr>
              <a:buSzPts val="5400"/>
              <a:buNone/>
              <a:defRPr sz="5400">
                <a:solidFill>
                  <a:schemeClr val="accent1"/>
                </a:solidFill>
              </a:defRPr>
            </a:lvl7pPr>
            <a:lvl8pPr lvl="7" rtl="0">
              <a:spcBef>
                <a:spcPts val="0"/>
              </a:spcBef>
              <a:spcAft>
                <a:spcPts val="0"/>
              </a:spcAft>
              <a:buClr>
                <a:schemeClr val="accent1"/>
              </a:buClr>
              <a:buSzPts val="5400"/>
              <a:buNone/>
              <a:defRPr sz="5400">
                <a:solidFill>
                  <a:schemeClr val="accent1"/>
                </a:solidFill>
              </a:defRPr>
            </a:lvl8pPr>
            <a:lvl9pPr lvl="8" rtl="0">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4200"/>
              <a:buNone/>
              <a:defRPr sz="4200">
                <a:solidFill>
                  <a:schemeClr val="lt2"/>
                </a:solidFill>
              </a:defRPr>
            </a:lvl1pPr>
            <a:lvl2pPr lvl="1" algn="ctr" rtl="0">
              <a:spcBef>
                <a:spcPts val="0"/>
              </a:spcBef>
              <a:spcAft>
                <a:spcPts val="0"/>
              </a:spcAft>
              <a:buClr>
                <a:schemeClr val="lt2"/>
              </a:buClr>
              <a:buSzPts val="4200"/>
              <a:buNone/>
              <a:defRPr sz="4200">
                <a:solidFill>
                  <a:schemeClr val="lt2"/>
                </a:solidFill>
              </a:defRPr>
            </a:lvl2pPr>
            <a:lvl3pPr lvl="2" algn="ctr" rtl="0">
              <a:spcBef>
                <a:spcPts val="0"/>
              </a:spcBef>
              <a:spcAft>
                <a:spcPts val="0"/>
              </a:spcAft>
              <a:buClr>
                <a:schemeClr val="lt2"/>
              </a:buClr>
              <a:buSzPts val="4200"/>
              <a:buNone/>
              <a:defRPr sz="4200">
                <a:solidFill>
                  <a:schemeClr val="lt2"/>
                </a:solidFill>
              </a:defRPr>
            </a:lvl3pPr>
            <a:lvl4pPr lvl="3" algn="ctr" rtl="0">
              <a:spcBef>
                <a:spcPts val="0"/>
              </a:spcBef>
              <a:spcAft>
                <a:spcPts val="0"/>
              </a:spcAft>
              <a:buClr>
                <a:schemeClr val="lt2"/>
              </a:buClr>
              <a:buSzPts val="4200"/>
              <a:buNone/>
              <a:defRPr sz="4200">
                <a:solidFill>
                  <a:schemeClr val="lt2"/>
                </a:solidFill>
              </a:defRPr>
            </a:lvl4pPr>
            <a:lvl5pPr lvl="4" algn="ctr" rtl="0">
              <a:spcBef>
                <a:spcPts val="0"/>
              </a:spcBef>
              <a:spcAft>
                <a:spcPts val="0"/>
              </a:spcAft>
              <a:buClr>
                <a:schemeClr val="lt2"/>
              </a:buClr>
              <a:buSzPts val="4200"/>
              <a:buNone/>
              <a:defRPr sz="4200">
                <a:solidFill>
                  <a:schemeClr val="lt2"/>
                </a:solidFill>
              </a:defRPr>
            </a:lvl5pPr>
            <a:lvl6pPr lvl="5" algn="ctr" rtl="0">
              <a:spcBef>
                <a:spcPts val="0"/>
              </a:spcBef>
              <a:spcAft>
                <a:spcPts val="0"/>
              </a:spcAft>
              <a:buClr>
                <a:schemeClr val="lt2"/>
              </a:buClr>
              <a:buSzPts val="4200"/>
              <a:buNone/>
              <a:defRPr sz="4200">
                <a:solidFill>
                  <a:schemeClr val="lt2"/>
                </a:solidFill>
              </a:defRPr>
            </a:lvl6pPr>
            <a:lvl7pPr lvl="6" algn="ctr" rtl="0">
              <a:spcBef>
                <a:spcPts val="0"/>
              </a:spcBef>
              <a:spcAft>
                <a:spcPts val="0"/>
              </a:spcAft>
              <a:buClr>
                <a:schemeClr val="lt2"/>
              </a:buClr>
              <a:buSzPts val="4200"/>
              <a:buNone/>
              <a:defRPr sz="4200">
                <a:solidFill>
                  <a:schemeClr val="lt2"/>
                </a:solidFill>
              </a:defRPr>
            </a:lvl7pPr>
            <a:lvl8pPr lvl="7" algn="ctr" rtl="0">
              <a:spcBef>
                <a:spcPts val="0"/>
              </a:spcBef>
              <a:spcAft>
                <a:spcPts val="0"/>
              </a:spcAft>
              <a:buClr>
                <a:schemeClr val="lt2"/>
              </a:buClr>
              <a:buSzPts val="4200"/>
              <a:buNone/>
              <a:defRPr sz="4200">
                <a:solidFill>
                  <a:schemeClr val="lt2"/>
                </a:solidFill>
              </a:defRPr>
            </a:lvl8pPr>
            <a:lvl9pPr lvl="8" algn="ctr" rtl="0">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accent1"/>
              </a:buClr>
              <a:buSzPts val="1800"/>
              <a:buChar char="●"/>
              <a:defRPr>
                <a:solidFill>
                  <a:schemeClr val="accent1"/>
                </a:solidFill>
              </a:defRPr>
            </a:lvl1pPr>
            <a:lvl2pPr marL="914400" lvl="1" indent="-317500" rtl="0">
              <a:spcBef>
                <a:spcPts val="0"/>
              </a:spcBef>
              <a:spcAft>
                <a:spcPts val="0"/>
              </a:spcAft>
              <a:buClr>
                <a:schemeClr val="accent1"/>
              </a:buClr>
              <a:buSzPts val="1400"/>
              <a:buChar char="○"/>
              <a:defRPr>
                <a:solidFill>
                  <a:schemeClr val="accent1"/>
                </a:solidFill>
              </a:defRPr>
            </a:lvl2pPr>
            <a:lvl3pPr marL="1371600" lvl="2" indent="-317500" rtl="0">
              <a:spcBef>
                <a:spcPts val="0"/>
              </a:spcBef>
              <a:spcAft>
                <a:spcPts val="0"/>
              </a:spcAft>
              <a:buClr>
                <a:schemeClr val="accent1"/>
              </a:buClr>
              <a:buSzPts val="1400"/>
              <a:buChar char="■"/>
              <a:defRPr>
                <a:solidFill>
                  <a:schemeClr val="accent1"/>
                </a:solidFill>
              </a:defRPr>
            </a:lvl3pPr>
            <a:lvl4pPr marL="1828800" lvl="3" indent="-317500" rtl="0">
              <a:spcBef>
                <a:spcPts val="0"/>
              </a:spcBef>
              <a:spcAft>
                <a:spcPts val="0"/>
              </a:spcAft>
              <a:buClr>
                <a:schemeClr val="accent1"/>
              </a:buClr>
              <a:buSzPts val="1400"/>
              <a:buChar char="●"/>
              <a:defRPr>
                <a:solidFill>
                  <a:schemeClr val="accent1"/>
                </a:solidFill>
              </a:defRPr>
            </a:lvl4pPr>
            <a:lvl5pPr marL="2286000" lvl="4" indent="-317500" rtl="0">
              <a:spcBef>
                <a:spcPts val="0"/>
              </a:spcBef>
              <a:spcAft>
                <a:spcPts val="0"/>
              </a:spcAft>
              <a:buClr>
                <a:schemeClr val="accent1"/>
              </a:buClr>
              <a:buSzPts val="1400"/>
              <a:buChar char="○"/>
              <a:defRPr>
                <a:solidFill>
                  <a:schemeClr val="accent1"/>
                </a:solidFill>
              </a:defRPr>
            </a:lvl5pPr>
            <a:lvl6pPr marL="2743200" lvl="5" indent="-317500" rtl="0">
              <a:spcBef>
                <a:spcPts val="0"/>
              </a:spcBef>
              <a:spcAft>
                <a:spcPts val="0"/>
              </a:spcAft>
              <a:buClr>
                <a:schemeClr val="accent1"/>
              </a:buClr>
              <a:buSzPts val="1400"/>
              <a:buChar char="■"/>
              <a:defRPr>
                <a:solidFill>
                  <a:schemeClr val="accent1"/>
                </a:solidFill>
              </a:defRPr>
            </a:lvl6pPr>
            <a:lvl7pPr marL="3200400" lvl="6" indent="-317500" rtl="0">
              <a:spcBef>
                <a:spcPts val="0"/>
              </a:spcBef>
              <a:spcAft>
                <a:spcPts val="0"/>
              </a:spcAft>
              <a:buClr>
                <a:schemeClr val="accent1"/>
              </a:buClr>
              <a:buSzPts val="1400"/>
              <a:buChar char="●"/>
              <a:defRPr>
                <a:solidFill>
                  <a:schemeClr val="accent1"/>
                </a:solidFill>
              </a:defRPr>
            </a:lvl7pPr>
            <a:lvl8pPr marL="3657600" lvl="7" indent="-317500" rtl="0">
              <a:spcBef>
                <a:spcPts val="0"/>
              </a:spcBef>
              <a:spcAft>
                <a:spcPts val="0"/>
              </a:spcAft>
              <a:buClr>
                <a:schemeClr val="accent1"/>
              </a:buClr>
              <a:buSzPts val="1400"/>
              <a:buChar char="○"/>
              <a:defRPr>
                <a:solidFill>
                  <a:schemeClr val="accent1"/>
                </a:solidFill>
              </a:defRPr>
            </a:lvl8pPr>
            <a:lvl9pPr marL="4114800" lvl="8" indent="-317500" rtl="0">
              <a:spcBef>
                <a:spcPts val="0"/>
              </a:spcBef>
              <a:spcAft>
                <a:spcPts val="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1"/>
                </a:solidFill>
                <a:latin typeface="Old Standard TT"/>
                <a:ea typeface="Old Standard TT"/>
                <a:cs typeface="Old Standard TT"/>
                <a:sym typeface="Old Standard TT"/>
              </a:defRPr>
            </a:lvl1pPr>
            <a:lvl2pPr lvl="1" algn="r" rtl="0">
              <a:buNone/>
              <a:defRPr sz="1000">
                <a:solidFill>
                  <a:schemeClr val="dk1"/>
                </a:solidFill>
                <a:latin typeface="Old Standard TT"/>
                <a:ea typeface="Old Standard TT"/>
                <a:cs typeface="Old Standard TT"/>
                <a:sym typeface="Old Standard TT"/>
              </a:defRPr>
            </a:lvl2pPr>
            <a:lvl3pPr lvl="2" algn="r" rtl="0">
              <a:buNone/>
              <a:defRPr sz="1000">
                <a:solidFill>
                  <a:schemeClr val="dk1"/>
                </a:solidFill>
                <a:latin typeface="Old Standard TT"/>
                <a:ea typeface="Old Standard TT"/>
                <a:cs typeface="Old Standard TT"/>
                <a:sym typeface="Old Standard TT"/>
              </a:defRPr>
            </a:lvl3pPr>
            <a:lvl4pPr lvl="3" algn="r" rtl="0">
              <a:buNone/>
              <a:defRPr sz="1000">
                <a:solidFill>
                  <a:schemeClr val="dk1"/>
                </a:solidFill>
                <a:latin typeface="Old Standard TT"/>
                <a:ea typeface="Old Standard TT"/>
                <a:cs typeface="Old Standard TT"/>
                <a:sym typeface="Old Standard TT"/>
              </a:defRPr>
            </a:lvl4pPr>
            <a:lvl5pPr lvl="4" algn="r" rtl="0">
              <a:buNone/>
              <a:defRPr sz="1000">
                <a:solidFill>
                  <a:schemeClr val="dk1"/>
                </a:solidFill>
                <a:latin typeface="Old Standard TT"/>
                <a:ea typeface="Old Standard TT"/>
                <a:cs typeface="Old Standard TT"/>
                <a:sym typeface="Old Standard TT"/>
              </a:defRPr>
            </a:lvl5pPr>
            <a:lvl6pPr lvl="5" algn="r" rtl="0">
              <a:buNone/>
              <a:defRPr sz="1000">
                <a:solidFill>
                  <a:schemeClr val="dk1"/>
                </a:solidFill>
                <a:latin typeface="Old Standard TT"/>
                <a:ea typeface="Old Standard TT"/>
                <a:cs typeface="Old Standard TT"/>
                <a:sym typeface="Old Standard TT"/>
              </a:defRPr>
            </a:lvl6pPr>
            <a:lvl7pPr lvl="6" algn="r" rtl="0">
              <a:buNone/>
              <a:defRPr sz="1000">
                <a:solidFill>
                  <a:schemeClr val="dk1"/>
                </a:solidFill>
                <a:latin typeface="Old Standard TT"/>
                <a:ea typeface="Old Standard TT"/>
                <a:cs typeface="Old Standard TT"/>
                <a:sym typeface="Old Standard TT"/>
              </a:defRPr>
            </a:lvl7pPr>
            <a:lvl8pPr lvl="7" algn="r" rtl="0">
              <a:buNone/>
              <a:defRPr sz="1000">
                <a:solidFill>
                  <a:schemeClr val="dk1"/>
                </a:solidFill>
                <a:latin typeface="Old Standard TT"/>
                <a:ea typeface="Old Standard TT"/>
                <a:cs typeface="Old Standard TT"/>
                <a:sym typeface="Old Standard TT"/>
              </a:defRPr>
            </a:lvl8pPr>
            <a:lvl9pPr lvl="8" algn="r" rtl="0">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clementmihailescu.github.io/Sorting-Visualizer/" TargetMode="External"/><Relationship Id="rId7" Type="http://schemas.openxmlformats.org/officeDocument/2006/relationships/hyperlink" Target="https://www.youtube.com/watch?v=pFXYym4Wbkc&amp;t=867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www.youtube.com/watch?v=msttfIHHkak" TargetMode="External"/><Relationship Id="rId5" Type="http://schemas.openxmlformats.org/officeDocument/2006/relationships/hyperlink" Target="https://clementmihailescu.github.io/Pathfinding-Visualizer/" TargetMode="External"/><Relationship Id="rId4" Type="http://schemas.openxmlformats.org/officeDocument/2006/relationships/hyperlink" Target="https://github.com/topics/sorting-visualization?l=javascript"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265500" y="1720575"/>
            <a:ext cx="4045200" cy="992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t>VISU</a:t>
            </a:r>
            <a:r>
              <a:rPr lang="en" b="1">
                <a:solidFill>
                  <a:schemeClr val="dk1"/>
                </a:solidFill>
              </a:rPr>
              <a:t>ALGO</a:t>
            </a:r>
            <a:endParaRPr b="1">
              <a:solidFill>
                <a:schemeClr val="dk1"/>
              </a:solidFill>
            </a:endParaRPr>
          </a:p>
        </p:txBody>
      </p:sp>
      <p:sp>
        <p:nvSpPr>
          <p:cNvPr id="60" name="Google Shape;60;p13"/>
          <p:cNvSpPr txBox="1">
            <a:spLocks noGrp="1"/>
          </p:cNvSpPr>
          <p:nvPr>
            <p:ph type="body" idx="2"/>
          </p:nvPr>
        </p:nvSpPr>
        <p:spPr>
          <a:xfrm>
            <a:off x="299400" y="2508813"/>
            <a:ext cx="3977400" cy="789300"/>
          </a:xfrm>
          <a:prstGeom prst="rect">
            <a:avLst/>
          </a:prstGeom>
        </p:spPr>
        <p:txBody>
          <a:bodyPr spcFirstLastPara="1" wrap="square" lIns="91425" tIns="91425" rIns="91425" bIns="91425" anchor="ctr" anchorCtr="0">
            <a:normAutofit fontScale="25000" lnSpcReduction="20000"/>
          </a:bodyPr>
          <a:lstStyle/>
          <a:p>
            <a:pPr marL="0" lvl="0" indent="0" algn="l" rtl="0">
              <a:spcBef>
                <a:spcPts val="0"/>
              </a:spcBef>
              <a:spcAft>
                <a:spcPts val="0"/>
              </a:spcAft>
              <a:buClr>
                <a:schemeClr val="dk1"/>
              </a:buClr>
              <a:buSzPct val="1000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1200"/>
              </a:spcBef>
              <a:spcAft>
                <a:spcPts val="0"/>
              </a:spcAft>
              <a:buClr>
                <a:schemeClr val="dk1"/>
              </a:buClr>
              <a:buSzPct val="1000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1200"/>
              </a:spcBef>
              <a:spcAft>
                <a:spcPts val="0"/>
              </a:spcAft>
              <a:buClr>
                <a:schemeClr val="dk1"/>
              </a:buClr>
              <a:buSzPct val="1000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1200"/>
              </a:spcBef>
              <a:spcAft>
                <a:spcPts val="0"/>
              </a:spcAft>
              <a:buClr>
                <a:schemeClr val="dk1"/>
              </a:buClr>
              <a:buSzPct val="1000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1200"/>
              </a:spcBef>
              <a:spcAft>
                <a:spcPts val="0"/>
              </a:spcAft>
              <a:buClr>
                <a:schemeClr val="dk1"/>
              </a:buClr>
              <a:buSzPct val="1000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ctr" rtl="0">
              <a:spcBef>
                <a:spcPts val="1200"/>
              </a:spcBef>
              <a:spcAft>
                <a:spcPts val="0"/>
              </a:spcAft>
              <a:buNone/>
            </a:pPr>
            <a:r>
              <a:rPr lang="en" sz="4400" b="1">
                <a:solidFill>
                  <a:schemeClr val="dk1"/>
                </a:solidFill>
                <a:latin typeface="Roboto"/>
                <a:ea typeface="Roboto"/>
                <a:cs typeface="Roboto"/>
                <a:sym typeface="Roboto"/>
              </a:rPr>
              <a:t>Interactive Web App for visualizing algorithms</a:t>
            </a:r>
            <a:endParaRPr sz="4400" b="1">
              <a:solidFill>
                <a:schemeClr val="dk1"/>
              </a:solidFill>
              <a:latin typeface="Roboto"/>
              <a:ea typeface="Roboto"/>
              <a:cs typeface="Roboto"/>
              <a:sym typeface="Roboto"/>
            </a:endParaRPr>
          </a:p>
          <a:p>
            <a:pPr marL="0" lvl="0" indent="0" algn="l" rtl="0">
              <a:spcBef>
                <a:spcPts val="1200"/>
              </a:spcBef>
              <a:spcAft>
                <a:spcPts val="0"/>
              </a:spcAft>
              <a:buClr>
                <a:schemeClr val="dk1"/>
              </a:buClr>
              <a:buSzPct val="1000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1200"/>
              </a:spcBef>
              <a:spcAft>
                <a:spcPts val="0"/>
              </a:spcAft>
              <a:buClr>
                <a:schemeClr val="dk1"/>
              </a:buClr>
              <a:buSzPct val="1000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1200"/>
              </a:spcBef>
              <a:spcAft>
                <a:spcPts val="0"/>
              </a:spcAft>
              <a:buClr>
                <a:schemeClr val="dk1"/>
              </a:buClr>
              <a:buSzPct val="1000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1200"/>
              </a:spcBef>
              <a:spcAft>
                <a:spcPts val="0"/>
              </a:spcAft>
              <a:buClr>
                <a:schemeClr val="dk1"/>
              </a:buClr>
              <a:buSzPct val="100000"/>
              <a:buFont typeface="Arial"/>
              <a:buNone/>
            </a:pPr>
            <a:r>
              <a:rPr lang="en" sz="1100">
                <a:solidFill>
                  <a:schemeClr val="dk1"/>
                </a:solidFill>
                <a:latin typeface="Arial"/>
                <a:ea typeface="Arial"/>
                <a:cs typeface="Arial"/>
                <a:sym typeface="Arial"/>
              </a:rPr>
              <a:t>		</a:t>
            </a:r>
            <a:endParaRPr sz="1100">
              <a:solidFill>
                <a:schemeClr val="dk1"/>
              </a:solidFill>
              <a:latin typeface="Arial"/>
              <a:ea typeface="Arial"/>
              <a:cs typeface="Arial"/>
              <a:sym typeface="Arial"/>
            </a:endParaRPr>
          </a:p>
          <a:p>
            <a:pPr marL="0" lvl="0" indent="0" algn="l" rtl="0">
              <a:spcBef>
                <a:spcPts val="1200"/>
              </a:spcBef>
              <a:spcAft>
                <a:spcPts val="1200"/>
              </a:spcAft>
              <a:buNone/>
            </a:pPr>
            <a:endParaRPr/>
          </a:p>
        </p:txBody>
      </p:sp>
      <p:pic>
        <p:nvPicPr>
          <p:cNvPr id="61" name="Google Shape;61;p13"/>
          <p:cNvPicPr preferRelativeResize="0"/>
          <p:nvPr/>
        </p:nvPicPr>
        <p:blipFill>
          <a:blip r:embed="rId3">
            <a:alphaModFix/>
          </a:blip>
          <a:stretch>
            <a:fillRect/>
          </a:stretch>
        </p:blipFill>
        <p:spPr>
          <a:xfrm rot="-5400000">
            <a:off x="5962500" y="349750"/>
            <a:ext cx="1830525" cy="2487625"/>
          </a:xfrm>
          <a:prstGeom prst="rect">
            <a:avLst/>
          </a:prstGeom>
          <a:noFill/>
          <a:ln w="38100" cap="flat" cmpd="sng">
            <a:solidFill>
              <a:schemeClr val="lt2"/>
            </a:solidFill>
            <a:prstDash val="solid"/>
            <a:round/>
            <a:headEnd type="none" w="sm" len="sm"/>
            <a:tailEnd type="none" w="sm" len="sm"/>
          </a:ln>
        </p:spPr>
      </p:pic>
      <p:pic>
        <p:nvPicPr>
          <p:cNvPr id="62" name="Google Shape;62;p13"/>
          <p:cNvPicPr preferRelativeResize="0"/>
          <p:nvPr/>
        </p:nvPicPr>
        <p:blipFill>
          <a:blip r:embed="rId4">
            <a:alphaModFix/>
          </a:blip>
          <a:stretch>
            <a:fillRect/>
          </a:stretch>
        </p:blipFill>
        <p:spPr>
          <a:xfrm>
            <a:off x="5026584" y="3006600"/>
            <a:ext cx="3702355" cy="1489465"/>
          </a:xfrm>
          <a:prstGeom prst="rect">
            <a:avLst/>
          </a:prstGeom>
          <a:noFill/>
          <a:ln w="38100" cap="flat" cmpd="sng">
            <a:solidFill>
              <a:schemeClr val="lt2"/>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5188500" y="1867525"/>
            <a:ext cx="3955500" cy="104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ts val="990"/>
              <a:buFont typeface="Arial"/>
              <a:buNone/>
            </a:pPr>
            <a:r>
              <a:rPr lang="en" sz="8400">
                <a:latin typeface="Economica"/>
                <a:ea typeface="Economica"/>
                <a:cs typeface="Economica"/>
                <a:sym typeface="Economica"/>
              </a:rPr>
              <a:t>ROADMAP</a:t>
            </a:r>
            <a:endParaRPr/>
          </a:p>
        </p:txBody>
      </p:sp>
      <p:pic>
        <p:nvPicPr>
          <p:cNvPr id="131" name="Google Shape;131;p22"/>
          <p:cNvPicPr preferRelativeResize="0"/>
          <p:nvPr/>
        </p:nvPicPr>
        <p:blipFill>
          <a:blip r:embed="rId3">
            <a:alphaModFix/>
          </a:blip>
          <a:stretch>
            <a:fillRect/>
          </a:stretch>
        </p:blipFill>
        <p:spPr>
          <a:xfrm>
            <a:off x="552950" y="435912"/>
            <a:ext cx="3906624" cy="39066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26190"/>
              <a:buFont typeface="Arial"/>
              <a:buNone/>
            </a:pPr>
            <a:r>
              <a:rPr lang="en" sz="4200">
                <a:solidFill>
                  <a:schemeClr val="lt2"/>
                </a:solidFill>
                <a:latin typeface="Economica"/>
                <a:ea typeface="Economica"/>
                <a:cs typeface="Economica"/>
                <a:sym typeface="Economica"/>
              </a:rPr>
              <a:t>PROJECT STAGES</a:t>
            </a:r>
            <a:endParaRPr>
              <a:solidFill>
                <a:schemeClr val="lt2"/>
              </a:solidFill>
            </a:endParaRPr>
          </a:p>
        </p:txBody>
      </p:sp>
      <p:grpSp>
        <p:nvGrpSpPr>
          <p:cNvPr id="137" name="Google Shape;137;p23"/>
          <p:cNvGrpSpPr/>
          <p:nvPr/>
        </p:nvGrpSpPr>
        <p:grpSpPr>
          <a:xfrm>
            <a:off x="3151372" y="1516131"/>
            <a:ext cx="2841256" cy="2708149"/>
            <a:chOff x="7189833" y="2022667"/>
            <a:chExt cx="1251159" cy="1192597"/>
          </a:xfrm>
        </p:grpSpPr>
        <p:sp>
          <p:nvSpPr>
            <p:cNvPr id="138" name="Google Shape;138;p23"/>
            <p:cNvSpPr/>
            <p:nvPr/>
          </p:nvSpPr>
          <p:spPr>
            <a:xfrm>
              <a:off x="7474366" y="2461318"/>
              <a:ext cx="682343" cy="220186"/>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noFill/>
            <a:ln w="19050" cap="flat" cmpd="sng">
              <a:solidFill>
                <a:srgbClr val="5D4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7602697" y="2022667"/>
              <a:ext cx="426517" cy="402424"/>
            </a:xfrm>
            <a:custGeom>
              <a:avLst/>
              <a:gdLst/>
              <a:ahLst/>
              <a:cxnLst/>
              <a:rect l="l" t="t" r="r" b="b"/>
              <a:pathLst>
                <a:path w="78476" h="74009" extrusionOk="0">
                  <a:moveTo>
                    <a:pt x="39246" y="0"/>
                  </a:moveTo>
                  <a:lnTo>
                    <a:pt x="1" y="74009"/>
                  </a:lnTo>
                  <a:lnTo>
                    <a:pt x="78476" y="74009"/>
                  </a:lnTo>
                  <a:lnTo>
                    <a:pt x="39246" y="0"/>
                  </a:lnTo>
                  <a:close/>
                </a:path>
              </a:pathLst>
            </a:custGeom>
            <a:noFill/>
            <a:ln w="19050" cap="flat" cmpd="sng">
              <a:solidFill>
                <a:srgbClr val="455A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7189833" y="2972969"/>
              <a:ext cx="1251159" cy="242295"/>
            </a:xfrm>
            <a:custGeom>
              <a:avLst/>
              <a:gdLst/>
              <a:ahLst/>
              <a:cxnLst/>
              <a:rect l="l" t="t" r="r" b="b"/>
              <a:pathLst>
                <a:path w="230204" h="44560" extrusionOk="0">
                  <a:moveTo>
                    <a:pt x="25737" y="1"/>
                  </a:moveTo>
                  <a:lnTo>
                    <a:pt x="0" y="44560"/>
                  </a:lnTo>
                  <a:lnTo>
                    <a:pt x="230204" y="44560"/>
                  </a:lnTo>
                  <a:lnTo>
                    <a:pt x="204467" y="1"/>
                  </a:ln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7340931" y="2717730"/>
              <a:ext cx="950049" cy="219012"/>
            </a:xfrm>
            <a:custGeom>
              <a:avLst/>
              <a:gdLst/>
              <a:ahLst/>
              <a:cxnLst/>
              <a:rect l="l" t="t" r="r" b="b"/>
              <a:pathLst>
                <a:path w="174802" h="40278" extrusionOk="0">
                  <a:moveTo>
                    <a:pt x="22750" y="1"/>
                  </a:moveTo>
                  <a:lnTo>
                    <a:pt x="0" y="40278"/>
                  </a:lnTo>
                  <a:lnTo>
                    <a:pt x="174802" y="40278"/>
                  </a:lnTo>
                  <a:lnTo>
                    <a:pt x="152053" y="1"/>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cxnSp>
        <p:nvCxnSpPr>
          <p:cNvPr id="142" name="Google Shape;142;p23"/>
          <p:cNvCxnSpPr/>
          <p:nvPr/>
        </p:nvCxnSpPr>
        <p:spPr>
          <a:xfrm>
            <a:off x="2479913" y="3150744"/>
            <a:ext cx="1144200" cy="852900"/>
          </a:xfrm>
          <a:prstGeom prst="bentConnector3">
            <a:avLst>
              <a:gd name="adj1" fmla="val 50000"/>
            </a:avLst>
          </a:prstGeom>
          <a:noFill/>
          <a:ln w="19050" cap="flat" cmpd="sng">
            <a:solidFill>
              <a:srgbClr val="5D4037"/>
            </a:solidFill>
            <a:prstDash val="dash"/>
            <a:round/>
            <a:headEnd type="diamond" w="med" len="med"/>
            <a:tailEnd type="diamond" w="med" len="med"/>
          </a:ln>
        </p:spPr>
      </p:cxnSp>
      <p:sp>
        <p:nvSpPr>
          <p:cNvPr id="143" name="Google Shape;143;p23"/>
          <p:cNvSpPr txBox="1"/>
          <p:nvPr/>
        </p:nvSpPr>
        <p:spPr>
          <a:xfrm>
            <a:off x="102413" y="2897344"/>
            <a:ext cx="2377500" cy="527700"/>
          </a:xfrm>
          <a:prstGeom prst="rect">
            <a:avLst/>
          </a:prstGeom>
          <a:noFill/>
          <a:ln>
            <a:noFill/>
          </a:ln>
        </p:spPr>
        <p:txBody>
          <a:bodyPr spcFirstLastPara="1" wrap="square" lIns="91425" tIns="91425" rIns="91425" bIns="91425" anchor="ctr" anchorCtr="0">
            <a:normAutofit lnSpcReduction="10000"/>
          </a:bodyPr>
          <a:lstStyle/>
          <a:p>
            <a:pPr marL="0" lvl="0" indent="0" algn="r" rtl="0">
              <a:spcBef>
                <a:spcPts val="0"/>
              </a:spcBef>
              <a:spcAft>
                <a:spcPts val="0"/>
              </a:spcAft>
              <a:buNone/>
            </a:pPr>
            <a:r>
              <a:rPr lang="en" sz="2500">
                <a:solidFill>
                  <a:srgbClr val="5D4037"/>
                </a:solidFill>
                <a:latin typeface="Economica"/>
                <a:ea typeface="Economica"/>
                <a:cs typeface="Economica"/>
                <a:sym typeface="Economica"/>
              </a:rPr>
              <a:t>STEP 01</a:t>
            </a:r>
            <a:endParaRPr sz="2500">
              <a:solidFill>
                <a:srgbClr val="5D4037"/>
              </a:solidFill>
              <a:latin typeface="Economica"/>
              <a:ea typeface="Economica"/>
              <a:cs typeface="Economica"/>
              <a:sym typeface="Economica"/>
            </a:endParaRPr>
          </a:p>
        </p:txBody>
      </p:sp>
      <p:pic>
        <p:nvPicPr>
          <p:cNvPr id="144" name="Google Shape;144;p23"/>
          <p:cNvPicPr preferRelativeResize="0"/>
          <p:nvPr/>
        </p:nvPicPr>
        <p:blipFill>
          <a:blip r:embed="rId3">
            <a:alphaModFix/>
          </a:blip>
          <a:stretch>
            <a:fillRect/>
          </a:stretch>
        </p:blipFill>
        <p:spPr>
          <a:xfrm>
            <a:off x="703288" y="2874850"/>
            <a:ext cx="596565" cy="572701"/>
          </a:xfrm>
          <a:prstGeom prst="rect">
            <a:avLst/>
          </a:prstGeom>
          <a:noFill/>
          <a:ln>
            <a:noFill/>
          </a:ln>
        </p:spPr>
      </p:pic>
      <p:sp>
        <p:nvSpPr>
          <p:cNvPr id="145" name="Google Shape;145;p23"/>
          <p:cNvSpPr txBox="1"/>
          <p:nvPr/>
        </p:nvSpPr>
        <p:spPr>
          <a:xfrm>
            <a:off x="354725" y="3447550"/>
            <a:ext cx="2222400" cy="384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1200"/>
              </a:spcAft>
              <a:buNone/>
            </a:pPr>
            <a:r>
              <a:rPr lang="en" sz="1300">
                <a:solidFill>
                  <a:schemeClr val="dk1"/>
                </a:solidFill>
                <a:latin typeface="Open Sans"/>
                <a:ea typeface="Open Sans"/>
                <a:cs typeface="Open Sans"/>
                <a:sym typeface="Open Sans"/>
              </a:rPr>
              <a:t>Planning the project detail</a:t>
            </a:r>
            <a:endParaRPr sz="900"/>
          </a:p>
        </p:txBody>
      </p:sp>
      <p:cxnSp>
        <p:nvCxnSpPr>
          <p:cNvPr id="146" name="Google Shape;146;p23"/>
          <p:cNvCxnSpPr/>
          <p:nvPr/>
        </p:nvCxnSpPr>
        <p:spPr>
          <a:xfrm rot="10800000" flipH="1">
            <a:off x="5184238" y="3050244"/>
            <a:ext cx="1041600" cy="313500"/>
          </a:xfrm>
          <a:prstGeom prst="bentConnector3">
            <a:avLst>
              <a:gd name="adj1" fmla="val 50000"/>
            </a:avLst>
          </a:prstGeom>
          <a:noFill/>
          <a:ln w="19050" cap="flat" cmpd="sng">
            <a:solidFill>
              <a:srgbClr val="5D4037"/>
            </a:solidFill>
            <a:prstDash val="dash"/>
            <a:round/>
            <a:headEnd type="diamond" w="med" len="med"/>
            <a:tailEnd type="diamond" w="med" len="med"/>
          </a:ln>
        </p:spPr>
      </p:cxnSp>
      <p:sp>
        <p:nvSpPr>
          <p:cNvPr id="147" name="Google Shape;147;p23"/>
          <p:cNvSpPr txBox="1"/>
          <p:nvPr/>
        </p:nvSpPr>
        <p:spPr>
          <a:xfrm>
            <a:off x="6225850" y="2726899"/>
            <a:ext cx="2377500" cy="495900"/>
          </a:xfrm>
          <a:prstGeom prst="rect">
            <a:avLst/>
          </a:prstGeom>
          <a:noFill/>
          <a:ln>
            <a:noFill/>
          </a:ln>
        </p:spPr>
        <p:txBody>
          <a:bodyPr spcFirstLastPara="1" wrap="square" lIns="91425" tIns="91425" rIns="91425" bIns="91425" anchor="ctr" anchorCtr="0">
            <a:normAutofit lnSpcReduction="20000"/>
          </a:bodyPr>
          <a:lstStyle/>
          <a:p>
            <a:pPr marL="0" lvl="0" indent="0" algn="l" rtl="0">
              <a:spcBef>
                <a:spcPts val="0"/>
              </a:spcBef>
              <a:spcAft>
                <a:spcPts val="0"/>
              </a:spcAft>
              <a:buNone/>
            </a:pPr>
            <a:r>
              <a:rPr lang="en" sz="2500">
                <a:solidFill>
                  <a:srgbClr val="5D4037"/>
                </a:solidFill>
                <a:latin typeface="Economica"/>
                <a:ea typeface="Economica"/>
                <a:cs typeface="Economica"/>
                <a:sym typeface="Economica"/>
              </a:rPr>
              <a:t>STEP 02</a:t>
            </a:r>
            <a:endParaRPr sz="2500">
              <a:solidFill>
                <a:srgbClr val="5D4037"/>
              </a:solidFill>
              <a:latin typeface="Economica"/>
              <a:ea typeface="Economica"/>
              <a:cs typeface="Economica"/>
              <a:sym typeface="Economica"/>
            </a:endParaRPr>
          </a:p>
        </p:txBody>
      </p:sp>
      <p:pic>
        <p:nvPicPr>
          <p:cNvPr id="148" name="Google Shape;148;p23"/>
          <p:cNvPicPr preferRelativeResize="0"/>
          <p:nvPr/>
        </p:nvPicPr>
        <p:blipFill>
          <a:blip r:embed="rId4">
            <a:alphaModFix/>
          </a:blip>
          <a:stretch>
            <a:fillRect/>
          </a:stretch>
        </p:blipFill>
        <p:spPr>
          <a:xfrm>
            <a:off x="7297848" y="2571738"/>
            <a:ext cx="696900" cy="696900"/>
          </a:xfrm>
          <a:prstGeom prst="rect">
            <a:avLst/>
          </a:prstGeom>
          <a:noFill/>
          <a:ln>
            <a:noFill/>
          </a:ln>
        </p:spPr>
      </p:pic>
      <p:sp>
        <p:nvSpPr>
          <p:cNvPr id="149" name="Google Shape;149;p23"/>
          <p:cNvSpPr txBox="1"/>
          <p:nvPr/>
        </p:nvSpPr>
        <p:spPr>
          <a:xfrm>
            <a:off x="6070788" y="3150751"/>
            <a:ext cx="2286000" cy="484800"/>
          </a:xfrm>
          <a:prstGeom prst="rect">
            <a:avLst/>
          </a:prstGeom>
          <a:noFill/>
          <a:ln>
            <a:noFill/>
          </a:ln>
        </p:spPr>
        <p:txBody>
          <a:bodyPr spcFirstLastPara="1" wrap="square" lIns="91425" tIns="91425" rIns="91425" bIns="91425" anchor="ctr" anchorCtr="0">
            <a:normAutofit fontScale="62500" lnSpcReduction="20000"/>
          </a:bodyPr>
          <a:lstStyle/>
          <a:p>
            <a:pPr marL="0" lvl="0" indent="0" algn="l" rtl="0">
              <a:spcBef>
                <a:spcPts val="0"/>
              </a:spcBef>
              <a:spcAft>
                <a:spcPts val="1200"/>
              </a:spcAft>
              <a:buNone/>
            </a:pPr>
            <a:r>
              <a:rPr lang="en" sz="1800">
                <a:solidFill>
                  <a:srgbClr val="000000"/>
                </a:solidFill>
                <a:latin typeface="Open Sans"/>
                <a:ea typeface="Open Sans"/>
                <a:cs typeface="Open Sans"/>
                <a:sym typeface="Open Sans"/>
              </a:rPr>
              <a:t>Learning the Required technologies</a:t>
            </a:r>
            <a:endParaRPr sz="1800">
              <a:solidFill>
                <a:srgbClr val="000000"/>
              </a:solidFill>
              <a:latin typeface="Open Sans"/>
              <a:ea typeface="Open Sans"/>
              <a:cs typeface="Open Sans"/>
              <a:sym typeface="Open Sans"/>
            </a:endParaRPr>
          </a:p>
        </p:txBody>
      </p:sp>
      <p:pic>
        <p:nvPicPr>
          <p:cNvPr id="150" name="Google Shape;150;p23"/>
          <p:cNvPicPr preferRelativeResize="0"/>
          <p:nvPr/>
        </p:nvPicPr>
        <p:blipFill rotWithShape="1">
          <a:blip r:embed="rId5">
            <a:alphaModFix/>
          </a:blip>
          <a:srcRect l="20339" r="16397"/>
          <a:stretch/>
        </p:blipFill>
        <p:spPr>
          <a:xfrm>
            <a:off x="1571500" y="1362088"/>
            <a:ext cx="842552" cy="852899"/>
          </a:xfrm>
          <a:prstGeom prst="rect">
            <a:avLst/>
          </a:prstGeom>
          <a:noFill/>
          <a:ln>
            <a:noFill/>
          </a:ln>
        </p:spPr>
      </p:pic>
      <p:sp>
        <p:nvSpPr>
          <p:cNvPr id="151" name="Google Shape;151;p23"/>
          <p:cNvSpPr txBox="1"/>
          <p:nvPr/>
        </p:nvSpPr>
        <p:spPr>
          <a:xfrm>
            <a:off x="1096963" y="1606732"/>
            <a:ext cx="2377500" cy="527700"/>
          </a:xfrm>
          <a:prstGeom prst="rect">
            <a:avLst/>
          </a:prstGeom>
          <a:noFill/>
          <a:ln>
            <a:noFill/>
          </a:ln>
        </p:spPr>
        <p:txBody>
          <a:bodyPr spcFirstLastPara="1" wrap="square" lIns="91425" tIns="91425" rIns="91425" bIns="91425" anchor="ctr" anchorCtr="0">
            <a:normAutofit lnSpcReduction="10000"/>
          </a:bodyPr>
          <a:lstStyle/>
          <a:p>
            <a:pPr marL="0" lvl="0" indent="0" algn="r" rtl="0">
              <a:spcBef>
                <a:spcPts val="0"/>
              </a:spcBef>
              <a:spcAft>
                <a:spcPts val="0"/>
              </a:spcAft>
              <a:buNone/>
            </a:pPr>
            <a:r>
              <a:rPr lang="en" sz="2500">
                <a:solidFill>
                  <a:srgbClr val="5D4037"/>
                </a:solidFill>
                <a:latin typeface="Economica"/>
                <a:ea typeface="Economica"/>
                <a:cs typeface="Economica"/>
                <a:sym typeface="Economica"/>
              </a:rPr>
              <a:t>STEP 03</a:t>
            </a:r>
            <a:endParaRPr sz="2500">
              <a:solidFill>
                <a:srgbClr val="5D4037"/>
              </a:solidFill>
              <a:latin typeface="Economica"/>
              <a:ea typeface="Economica"/>
              <a:cs typeface="Economica"/>
              <a:sym typeface="Economica"/>
            </a:endParaRPr>
          </a:p>
        </p:txBody>
      </p:sp>
      <p:sp>
        <p:nvSpPr>
          <p:cNvPr id="152" name="Google Shape;152;p23"/>
          <p:cNvSpPr txBox="1"/>
          <p:nvPr/>
        </p:nvSpPr>
        <p:spPr>
          <a:xfrm>
            <a:off x="1571488" y="2214976"/>
            <a:ext cx="2286000" cy="484800"/>
          </a:xfrm>
          <a:prstGeom prst="rect">
            <a:avLst/>
          </a:prstGeom>
          <a:noFill/>
          <a:ln>
            <a:noFill/>
          </a:ln>
        </p:spPr>
        <p:txBody>
          <a:bodyPr spcFirstLastPara="1" wrap="square" lIns="91425" tIns="91425" rIns="91425" bIns="91425" anchor="ctr" anchorCtr="0">
            <a:normAutofit fontScale="62500" lnSpcReduction="20000"/>
          </a:bodyPr>
          <a:lstStyle/>
          <a:p>
            <a:pPr marL="0" lvl="0" indent="0" algn="r" rtl="0">
              <a:spcBef>
                <a:spcPts val="0"/>
              </a:spcBef>
              <a:spcAft>
                <a:spcPts val="1200"/>
              </a:spcAft>
              <a:buNone/>
            </a:pPr>
            <a:r>
              <a:rPr lang="en" sz="1800">
                <a:solidFill>
                  <a:srgbClr val="000000"/>
                </a:solidFill>
                <a:latin typeface="Open Sans"/>
                <a:ea typeface="Open Sans"/>
                <a:cs typeface="Open Sans"/>
                <a:sym typeface="Open Sans"/>
              </a:rPr>
              <a:t>Building Website and adding features</a:t>
            </a:r>
            <a:endParaRPr sz="1800">
              <a:solidFill>
                <a:srgbClr val="000000"/>
              </a:solidFill>
              <a:latin typeface="Open Sans"/>
              <a:ea typeface="Open Sans"/>
              <a:cs typeface="Open Sans"/>
              <a:sym typeface="Open Sans"/>
            </a:endParaRPr>
          </a:p>
        </p:txBody>
      </p:sp>
      <p:cxnSp>
        <p:nvCxnSpPr>
          <p:cNvPr id="153" name="Google Shape;153;p23"/>
          <p:cNvCxnSpPr>
            <a:stCxn id="151" idx="3"/>
          </p:cNvCxnSpPr>
          <p:nvPr/>
        </p:nvCxnSpPr>
        <p:spPr>
          <a:xfrm>
            <a:off x="3474463" y="1870582"/>
            <a:ext cx="1077900" cy="964800"/>
          </a:xfrm>
          <a:prstGeom prst="bentConnector3">
            <a:avLst>
              <a:gd name="adj1" fmla="val 50000"/>
            </a:avLst>
          </a:prstGeom>
          <a:noFill/>
          <a:ln w="19050" cap="flat" cmpd="sng">
            <a:solidFill>
              <a:srgbClr val="5D4037"/>
            </a:solidFill>
            <a:prstDash val="dash"/>
            <a:round/>
            <a:headEnd type="diamond" w="med" len="med"/>
            <a:tailEnd type="diamond" w="med" len="med"/>
          </a:ln>
        </p:spPr>
      </p:cxnSp>
      <p:pic>
        <p:nvPicPr>
          <p:cNvPr id="154" name="Google Shape;154;p23"/>
          <p:cNvPicPr preferRelativeResize="0"/>
          <p:nvPr/>
        </p:nvPicPr>
        <p:blipFill rotWithShape="1">
          <a:blip r:embed="rId6">
            <a:alphaModFix/>
          </a:blip>
          <a:srcRect/>
          <a:stretch/>
        </p:blipFill>
        <p:spPr>
          <a:xfrm>
            <a:off x="6530125" y="1249701"/>
            <a:ext cx="696900" cy="669935"/>
          </a:xfrm>
          <a:prstGeom prst="rect">
            <a:avLst/>
          </a:prstGeom>
          <a:noFill/>
          <a:ln>
            <a:noFill/>
          </a:ln>
        </p:spPr>
      </p:pic>
      <p:sp>
        <p:nvSpPr>
          <p:cNvPr id="155" name="Google Shape;155;p23"/>
          <p:cNvSpPr txBox="1"/>
          <p:nvPr/>
        </p:nvSpPr>
        <p:spPr>
          <a:xfrm>
            <a:off x="5580688" y="1249694"/>
            <a:ext cx="2377500" cy="527700"/>
          </a:xfrm>
          <a:prstGeom prst="rect">
            <a:avLst/>
          </a:prstGeom>
          <a:noFill/>
          <a:ln>
            <a:noFill/>
          </a:ln>
        </p:spPr>
        <p:txBody>
          <a:bodyPr spcFirstLastPara="1" wrap="square" lIns="91425" tIns="91425" rIns="91425" bIns="91425" anchor="ctr" anchorCtr="0">
            <a:normAutofit lnSpcReduction="10000"/>
          </a:bodyPr>
          <a:lstStyle/>
          <a:p>
            <a:pPr marL="0" lvl="0" indent="0" algn="l" rtl="0">
              <a:spcBef>
                <a:spcPts val="0"/>
              </a:spcBef>
              <a:spcAft>
                <a:spcPts val="0"/>
              </a:spcAft>
              <a:buNone/>
            </a:pPr>
            <a:r>
              <a:rPr lang="en" sz="2500">
                <a:solidFill>
                  <a:srgbClr val="5D4037"/>
                </a:solidFill>
                <a:latin typeface="Economica"/>
                <a:ea typeface="Economica"/>
                <a:cs typeface="Economica"/>
                <a:sym typeface="Economica"/>
              </a:rPr>
              <a:t>STEP 04</a:t>
            </a:r>
            <a:endParaRPr sz="2500">
              <a:solidFill>
                <a:srgbClr val="5D4037"/>
              </a:solidFill>
              <a:latin typeface="Economica"/>
              <a:ea typeface="Economica"/>
              <a:cs typeface="Economica"/>
              <a:sym typeface="Economica"/>
            </a:endParaRPr>
          </a:p>
        </p:txBody>
      </p:sp>
      <p:cxnSp>
        <p:nvCxnSpPr>
          <p:cNvPr id="156" name="Google Shape;156;p23"/>
          <p:cNvCxnSpPr/>
          <p:nvPr/>
        </p:nvCxnSpPr>
        <p:spPr>
          <a:xfrm rot="10800000" flipH="1">
            <a:off x="4423888" y="1540294"/>
            <a:ext cx="1156800" cy="496500"/>
          </a:xfrm>
          <a:prstGeom prst="bentConnector3">
            <a:avLst>
              <a:gd name="adj1" fmla="val 50000"/>
            </a:avLst>
          </a:prstGeom>
          <a:noFill/>
          <a:ln w="19050" cap="flat" cmpd="sng">
            <a:solidFill>
              <a:srgbClr val="5D4037"/>
            </a:solidFill>
            <a:prstDash val="dash"/>
            <a:round/>
            <a:headEnd type="diamond" w="med" len="med"/>
            <a:tailEnd type="diamond" w="med" len="med"/>
          </a:ln>
        </p:spPr>
      </p:cxnSp>
      <p:sp>
        <p:nvSpPr>
          <p:cNvPr id="157" name="Google Shape;157;p23"/>
          <p:cNvSpPr txBox="1"/>
          <p:nvPr/>
        </p:nvSpPr>
        <p:spPr>
          <a:xfrm>
            <a:off x="5441650" y="1777400"/>
            <a:ext cx="2182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sz="1300">
                <a:solidFill>
                  <a:schemeClr val="dk1"/>
                </a:solidFill>
                <a:latin typeface="Open Sans"/>
                <a:ea typeface="Open Sans"/>
                <a:cs typeface="Open Sans"/>
                <a:sym typeface="Open Sans"/>
              </a:rPr>
              <a:t>Deployment</a:t>
            </a:r>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26190"/>
              <a:buFont typeface="Arial"/>
              <a:buNone/>
            </a:pPr>
            <a:r>
              <a:rPr lang="en" sz="4200">
                <a:solidFill>
                  <a:schemeClr val="lt2"/>
                </a:solidFill>
                <a:latin typeface="Economica"/>
                <a:ea typeface="Economica"/>
                <a:cs typeface="Economica"/>
                <a:sym typeface="Economica"/>
              </a:rPr>
              <a:t>TIMELINE</a:t>
            </a:r>
            <a:endParaRPr>
              <a:solidFill>
                <a:schemeClr val="lt2"/>
              </a:solidFill>
            </a:endParaRPr>
          </a:p>
        </p:txBody>
      </p:sp>
      <p:cxnSp>
        <p:nvCxnSpPr>
          <p:cNvPr id="163" name="Google Shape;163;p24"/>
          <p:cNvCxnSpPr/>
          <p:nvPr/>
        </p:nvCxnSpPr>
        <p:spPr>
          <a:xfrm flipH="1">
            <a:off x="1217709" y="1872151"/>
            <a:ext cx="6708600" cy="1581600"/>
          </a:xfrm>
          <a:prstGeom prst="straightConnector1">
            <a:avLst/>
          </a:prstGeom>
          <a:noFill/>
          <a:ln w="19050" cap="flat" cmpd="sng">
            <a:solidFill>
              <a:srgbClr val="5D4037"/>
            </a:solidFill>
            <a:prstDash val="dash"/>
            <a:round/>
            <a:headEnd type="none" w="med" len="med"/>
            <a:tailEnd type="diamond" w="med" len="med"/>
          </a:ln>
        </p:spPr>
      </p:cxnSp>
      <p:cxnSp>
        <p:nvCxnSpPr>
          <p:cNvPr id="164" name="Google Shape;164;p24"/>
          <p:cNvCxnSpPr/>
          <p:nvPr/>
        </p:nvCxnSpPr>
        <p:spPr>
          <a:xfrm rot="10800000">
            <a:off x="1267366" y="2862153"/>
            <a:ext cx="0" cy="591600"/>
          </a:xfrm>
          <a:prstGeom prst="straightConnector1">
            <a:avLst/>
          </a:prstGeom>
          <a:noFill/>
          <a:ln w="19050" cap="flat" cmpd="sng">
            <a:solidFill>
              <a:srgbClr val="5D4037"/>
            </a:solidFill>
            <a:prstDash val="dash"/>
            <a:round/>
            <a:headEnd type="none" w="med" len="med"/>
            <a:tailEnd type="diamond" w="med" len="med"/>
          </a:ln>
        </p:spPr>
      </p:cxnSp>
      <p:cxnSp>
        <p:nvCxnSpPr>
          <p:cNvPr id="165" name="Google Shape;165;p24"/>
          <p:cNvCxnSpPr/>
          <p:nvPr/>
        </p:nvCxnSpPr>
        <p:spPr>
          <a:xfrm rot="10800000">
            <a:off x="4787566" y="2044003"/>
            <a:ext cx="0" cy="591600"/>
          </a:xfrm>
          <a:prstGeom prst="straightConnector1">
            <a:avLst/>
          </a:prstGeom>
          <a:noFill/>
          <a:ln w="19050" cap="flat" cmpd="sng">
            <a:solidFill>
              <a:srgbClr val="5D4037"/>
            </a:solidFill>
            <a:prstDash val="dash"/>
            <a:round/>
            <a:headEnd type="none" w="med" len="med"/>
            <a:tailEnd type="diamond" w="med" len="med"/>
          </a:ln>
        </p:spPr>
      </p:cxnSp>
      <p:cxnSp>
        <p:nvCxnSpPr>
          <p:cNvPr id="166" name="Google Shape;166;p24"/>
          <p:cNvCxnSpPr/>
          <p:nvPr/>
        </p:nvCxnSpPr>
        <p:spPr>
          <a:xfrm flipH="1">
            <a:off x="6593666" y="2179578"/>
            <a:ext cx="8700" cy="565500"/>
          </a:xfrm>
          <a:prstGeom prst="straightConnector1">
            <a:avLst/>
          </a:prstGeom>
          <a:noFill/>
          <a:ln w="19050" cap="flat" cmpd="sng">
            <a:solidFill>
              <a:srgbClr val="5D4037"/>
            </a:solidFill>
            <a:prstDash val="dash"/>
            <a:round/>
            <a:headEnd type="none" w="med" len="med"/>
            <a:tailEnd type="diamond" w="med" len="med"/>
          </a:ln>
        </p:spPr>
      </p:cxnSp>
      <p:cxnSp>
        <p:nvCxnSpPr>
          <p:cNvPr id="167" name="Google Shape;167;p24"/>
          <p:cNvCxnSpPr/>
          <p:nvPr/>
        </p:nvCxnSpPr>
        <p:spPr>
          <a:xfrm rot="10800000">
            <a:off x="7926291" y="1280553"/>
            <a:ext cx="0" cy="591600"/>
          </a:xfrm>
          <a:prstGeom prst="straightConnector1">
            <a:avLst/>
          </a:prstGeom>
          <a:noFill/>
          <a:ln w="19050" cap="flat" cmpd="sng">
            <a:solidFill>
              <a:srgbClr val="5D4037"/>
            </a:solidFill>
            <a:prstDash val="dash"/>
            <a:round/>
            <a:headEnd type="none" w="med" len="med"/>
            <a:tailEnd type="diamond" w="med" len="med"/>
          </a:ln>
        </p:spPr>
      </p:cxnSp>
      <p:cxnSp>
        <p:nvCxnSpPr>
          <p:cNvPr id="168" name="Google Shape;168;p24"/>
          <p:cNvCxnSpPr/>
          <p:nvPr/>
        </p:nvCxnSpPr>
        <p:spPr>
          <a:xfrm flipH="1">
            <a:off x="3210291" y="3009453"/>
            <a:ext cx="8700" cy="565500"/>
          </a:xfrm>
          <a:prstGeom prst="straightConnector1">
            <a:avLst/>
          </a:prstGeom>
          <a:noFill/>
          <a:ln w="19050" cap="flat" cmpd="sng">
            <a:solidFill>
              <a:srgbClr val="5D4037"/>
            </a:solidFill>
            <a:prstDash val="dash"/>
            <a:round/>
            <a:headEnd type="none" w="med" len="med"/>
            <a:tailEnd type="diamond" w="med" len="med"/>
          </a:ln>
        </p:spPr>
      </p:cxnSp>
      <p:pic>
        <p:nvPicPr>
          <p:cNvPr id="169" name="Google Shape;169;p24"/>
          <p:cNvPicPr preferRelativeResize="0"/>
          <p:nvPr/>
        </p:nvPicPr>
        <p:blipFill>
          <a:blip r:embed="rId3">
            <a:alphaModFix/>
          </a:blip>
          <a:stretch>
            <a:fillRect/>
          </a:stretch>
        </p:blipFill>
        <p:spPr>
          <a:xfrm>
            <a:off x="7966975" y="1429900"/>
            <a:ext cx="749675" cy="749675"/>
          </a:xfrm>
          <a:prstGeom prst="rect">
            <a:avLst/>
          </a:prstGeom>
          <a:noFill/>
          <a:ln>
            <a:noFill/>
          </a:ln>
        </p:spPr>
      </p:pic>
      <p:sp>
        <p:nvSpPr>
          <p:cNvPr id="170" name="Google Shape;170;p24"/>
          <p:cNvSpPr txBox="1"/>
          <p:nvPr/>
        </p:nvSpPr>
        <p:spPr>
          <a:xfrm>
            <a:off x="219216" y="2005578"/>
            <a:ext cx="2011800" cy="814200"/>
          </a:xfrm>
          <a:prstGeom prst="rect">
            <a:avLst/>
          </a:prstGeom>
          <a:noFill/>
          <a:ln>
            <a:noFill/>
          </a:ln>
        </p:spPr>
        <p:txBody>
          <a:bodyPr spcFirstLastPara="1" wrap="square" lIns="91425" tIns="91425" rIns="91425" bIns="91425" anchor="ctr" anchorCtr="0">
            <a:normAutofit/>
          </a:bodyPr>
          <a:lstStyle/>
          <a:p>
            <a:pPr marL="0" lvl="0" indent="0" algn="ctr" rtl="0">
              <a:lnSpc>
                <a:spcPct val="115000"/>
              </a:lnSpc>
              <a:spcBef>
                <a:spcPts val="0"/>
              </a:spcBef>
              <a:spcAft>
                <a:spcPts val="1200"/>
              </a:spcAft>
              <a:buNone/>
            </a:pPr>
            <a:r>
              <a:rPr lang="en" sz="1200">
                <a:solidFill>
                  <a:srgbClr val="000000"/>
                </a:solidFill>
                <a:latin typeface="Open Sans"/>
                <a:ea typeface="Open Sans"/>
                <a:cs typeface="Open Sans"/>
                <a:sym typeface="Open Sans"/>
              </a:rPr>
              <a:t>Approval and idea Finalized</a:t>
            </a:r>
            <a:endParaRPr sz="1200">
              <a:solidFill>
                <a:srgbClr val="000000"/>
              </a:solidFill>
              <a:latin typeface="Open Sans"/>
              <a:ea typeface="Open Sans"/>
              <a:cs typeface="Open Sans"/>
              <a:sym typeface="Open Sans"/>
            </a:endParaRPr>
          </a:p>
        </p:txBody>
      </p:sp>
      <p:sp>
        <p:nvSpPr>
          <p:cNvPr id="171" name="Google Shape;171;p24"/>
          <p:cNvSpPr txBox="1"/>
          <p:nvPr/>
        </p:nvSpPr>
        <p:spPr>
          <a:xfrm>
            <a:off x="5831225" y="3144500"/>
            <a:ext cx="1670400" cy="591600"/>
          </a:xfrm>
          <a:prstGeom prst="rect">
            <a:avLst/>
          </a:prstGeom>
          <a:noFill/>
          <a:ln>
            <a:noFill/>
          </a:ln>
        </p:spPr>
        <p:txBody>
          <a:bodyPr spcFirstLastPara="1" wrap="square" lIns="91425" tIns="91425" rIns="91425" bIns="91425" anchor="ctr" anchorCtr="0">
            <a:normAutofit fontScale="85000"/>
          </a:bodyPr>
          <a:lstStyle/>
          <a:p>
            <a:pPr marL="0" lvl="0" indent="0" algn="ctr" rtl="0">
              <a:lnSpc>
                <a:spcPct val="115000"/>
              </a:lnSpc>
              <a:spcBef>
                <a:spcPts val="0"/>
              </a:spcBef>
              <a:spcAft>
                <a:spcPts val="1200"/>
              </a:spcAft>
              <a:buClr>
                <a:schemeClr val="dk1"/>
              </a:buClr>
              <a:buSzPct val="91666"/>
              <a:buFont typeface="Arial"/>
              <a:buNone/>
            </a:pPr>
            <a:r>
              <a:rPr lang="en" sz="1200">
                <a:solidFill>
                  <a:schemeClr val="dk1"/>
                </a:solidFill>
                <a:latin typeface="Roboto"/>
                <a:ea typeface="Roboto"/>
                <a:cs typeface="Roboto"/>
                <a:sym typeface="Roboto"/>
              </a:rPr>
              <a:t>Completing the recycling website Frontend</a:t>
            </a:r>
            <a:endParaRPr sz="1100">
              <a:solidFill>
                <a:srgbClr val="000000"/>
              </a:solidFill>
              <a:latin typeface="Open Sans"/>
              <a:ea typeface="Open Sans"/>
              <a:cs typeface="Open Sans"/>
              <a:sym typeface="Open Sans"/>
            </a:endParaRPr>
          </a:p>
        </p:txBody>
      </p:sp>
      <p:sp>
        <p:nvSpPr>
          <p:cNvPr id="172" name="Google Shape;172;p24"/>
          <p:cNvSpPr txBox="1"/>
          <p:nvPr/>
        </p:nvSpPr>
        <p:spPr>
          <a:xfrm>
            <a:off x="2460850" y="3453750"/>
            <a:ext cx="1533600" cy="519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sz="2200">
                <a:solidFill>
                  <a:srgbClr val="5D4037"/>
                </a:solidFill>
                <a:latin typeface="Economica"/>
                <a:ea typeface="Economica"/>
                <a:cs typeface="Economica"/>
                <a:sym typeface="Economica"/>
              </a:rPr>
              <a:t>JANUARY’22</a:t>
            </a:r>
            <a:endParaRPr sz="1100">
              <a:solidFill>
                <a:srgbClr val="000000"/>
              </a:solidFill>
              <a:latin typeface="Open Sans"/>
              <a:ea typeface="Open Sans"/>
              <a:cs typeface="Open Sans"/>
              <a:sym typeface="Open Sans"/>
            </a:endParaRPr>
          </a:p>
        </p:txBody>
      </p:sp>
      <p:sp>
        <p:nvSpPr>
          <p:cNvPr id="173" name="Google Shape;173;p24"/>
          <p:cNvSpPr txBox="1"/>
          <p:nvPr/>
        </p:nvSpPr>
        <p:spPr>
          <a:xfrm>
            <a:off x="458325" y="1755113"/>
            <a:ext cx="1533600" cy="519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r>
              <a:rPr lang="en" sz="2100">
                <a:solidFill>
                  <a:srgbClr val="5D4037"/>
                </a:solidFill>
                <a:latin typeface="Economica"/>
                <a:ea typeface="Economica"/>
                <a:cs typeface="Economica"/>
                <a:sym typeface="Economica"/>
              </a:rPr>
              <a:t>DECEMBER’21</a:t>
            </a:r>
            <a:endParaRPr sz="1100">
              <a:solidFill>
                <a:srgbClr val="000000"/>
              </a:solidFill>
              <a:latin typeface="Open Sans"/>
              <a:ea typeface="Open Sans"/>
              <a:cs typeface="Open Sans"/>
              <a:sym typeface="Open Sans"/>
            </a:endParaRPr>
          </a:p>
        </p:txBody>
      </p:sp>
      <p:sp>
        <p:nvSpPr>
          <p:cNvPr id="174" name="Google Shape;174;p24"/>
          <p:cNvSpPr txBox="1"/>
          <p:nvPr/>
        </p:nvSpPr>
        <p:spPr>
          <a:xfrm>
            <a:off x="5831225" y="2745063"/>
            <a:ext cx="1533600" cy="519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r>
              <a:rPr lang="en" sz="2100">
                <a:solidFill>
                  <a:srgbClr val="5D4037"/>
                </a:solidFill>
                <a:latin typeface="Economica"/>
                <a:ea typeface="Economica"/>
                <a:cs typeface="Economica"/>
                <a:sym typeface="Economica"/>
              </a:rPr>
              <a:t>MAY’22</a:t>
            </a:r>
            <a:endParaRPr sz="1100">
              <a:solidFill>
                <a:srgbClr val="000000"/>
              </a:solidFill>
              <a:latin typeface="Open Sans"/>
              <a:ea typeface="Open Sans"/>
              <a:cs typeface="Open Sans"/>
              <a:sym typeface="Open Sans"/>
            </a:endParaRPr>
          </a:p>
        </p:txBody>
      </p:sp>
      <p:sp>
        <p:nvSpPr>
          <p:cNvPr id="175" name="Google Shape;175;p24"/>
          <p:cNvSpPr txBox="1"/>
          <p:nvPr/>
        </p:nvSpPr>
        <p:spPr>
          <a:xfrm>
            <a:off x="3952375" y="1112950"/>
            <a:ext cx="1533600" cy="519600"/>
          </a:xfrm>
          <a:prstGeom prst="rect">
            <a:avLst/>
          </a:prstGeom>
          <a:noFill/>
          <a:ln>
            <a:noFill/>
          </a:ln>
        </p:spPr>
        <p:txBody>
          <a:bodyPr spcFirstLastPara="1" wrap="square" lIns="91425" tIns="91425" rIns="91425" bIns="91425" anchor="ctr" anchorCtr="0">
            <a:normAutofit/>
          </a:bodyPr>
          <a:lstStyle/>
          <a:p>
            <a:pPr marL="0" lvl="0" indent="0" algn="l" rtl="0">
              <a:spcBef>
                <a:spcPts val="0"/>
              </a:spcBef>
              <a:spcAft>
                <a:spcPts val="0"/>
              </a:spcAft>
              <a:buNone/>
            </a:pPr>
            <a:r>
              <a:rPr lang="en" sz="2100">
                <a:solidFill>
                  <a:srgbClr val="5D4037"/>
                </a:solidFill>
                <a:latin typeface="Economica"/>
                <a:ea typeface="Economica"/>
                <a:cs typeface="Economica"/>
                <a:sym typeface="Economica"/>
              </a:rPr>
              <a:t>FEBRUARY’22</a:t>
            </a:r>
            <a:endParaRPr sz="1100">
              <a:solidFill>
                <a:srgbClr val="000000"/>
              </a:solidFill>
              <a:latin typeface="Open Sans"/>
              <a:ea typeface="Open Sans"/>
              <a:cs typeface="Open Sans"/>
              <a:sym typeface="Open Sans"/>
            </a:endParaRPr>
          </a:p>
        </p:txBody>
      </p:sp>
      <p:sp>
        <p:nvSpPr>
          <p:cNvPr id="176" name="Google Shape;176;p24"/>
          <p:cNvSpPr txBox="1"/>
          <p:nvPr/>
        </p:nvSpPr>
        <p:spPr>
          <a:xfrm>
            <a:off x="2460850" y="3892350"/>
            <a:ext cx="1670400" cy="591600"/>
          </a:xfrm>
          <a:prstGeom prst="rect">
            <a:avLst/>
          </a:prstGeom>
          <a:noFill/>
          <a:ln>
            <a:noFill/>
          </a:ln>
        </p:spPr>
        <p:txBody>
          <a:bodyPr spcFirstLastPara="1" wrap="square" lIns="91425" tIns="91425" rIns="91425" bIns="91425" anchor="ctr" anchorCtr="0">
            <a:normAutofit fontScale="85000"/>
          </a:bodyPr>
          <a:lstStyle/>
          <a:p>
            <a:pPr marL="0" lvl="0" indent="0" algn="ctr" rtl="0">
              <a:lnSpc>
                <a:spcPct val="115000"/>
              </a:lnSpc>
              <a:spcBef>
                <a:spcPts val="0"/>
              </a:spcBef>
              <a:spcAft>
                <a:spcPts val="1200"/>
              </a:spcAft>
              <a:buNone/>
            </a:pPr>
            <a:r>
              <a:rPr lang="en" sz="1100">
                <a:solidFill>
                  <a:srgbClr val="000000"/>
                </a:solidFill>
                <a:latin typeface="Open Sans"/>
                <a:ea typeface="Open Sans"/>
                <a:cs typeface="Open Sans"/>
                <a:sym typeface="Open Sans"/>
              </a:rPr>
              <a:t>Designing &amp; Brainstorming Features and Techstack</a:t>
            </a:r>
            <a:endParaRPr sz="1100">
              <a:solidFill>
                <a:srgbClr val="000000"/>
              </a:solidFill>
              <a:latin typeface="Open Sans"/>
              <a:ea typeface="Open Sans"/>
              <a:cs typeface="Open Sans"/>
              <a:sym typeface="Open Sans"/>
            </a:endParaRPr>
          </a:p>
        </p:txBody>
      </p:sp>
      <p:sp>
        <p:nvSpPr>
          <p:cNvPr id="177" name="Google Shape;177;p24"/>
          <p:cNvSpPr txBox="1"/>
          <p:nvPr/>
        </p:nvSpPr>
        <p:spPr>
          <a:xfrm>
            <a:off x="3952375" y="1508925"/>
            <a:ext cx="1670400" cy="591600"/>
          </a:xfrm>
          <a:prstGeom prst="rect">
            <a:avLst/>
          </a:prstGeom>
          <a:noFill/>
          <a:ln>
            <a:noFill/>
          </a:ln>
        </p:spPr>
        <p:txBody>
          <a:bodyPr spcFirstLastPara="1" wrap="square" lIns="91425" tIns="91425" rIns="91425" bIns="91425" anchor="ctr" anchorCtr="0">
            <a:normAutofit fontScale="92500"/>
          </a:bodyPr>
          <a:lstStyle/>
          <a:p>
            <a:pPr marL="0" lvl="0" indent="0" algn="l" rtl="0">
              <a:lnSpc>
                <a:spcPct val="115000"/>
              </a:lnSpc>
              <a:spcBef>
                <a:spcPts val="0"/>
              </a:spcBef>
              <a:spcAft>
                <a:spcPts val="1200"/>
              </a:spcAft>
              <a:buClr>
                <a:schemeClr val="dk1"/>
              </a:buClr>
              <a:buSzPct val="91666"/>
              <a:buFont typeface="Arial"/>
              <a:buNone/>
            </a:pPr>
            <a:r>
              <a:rPr lang="en" sz="1200">
                <a:solidFill>
                  <a:schemeClr val="dk1"/>
                </a:solidFill>
                <a:latin typeface="Open Sans"/>
                <a:ea typeface="Open Sans"/>
                <a:cs typeface="Open Sans"/>
                <a:sym typeface="Open Sans"/>
              </a:rPr>
              <a:t>Learning the required technologies</a:t>
            </a:r>
            <a:endParaRPr sz="1100">
              <a:solidFill>
                <a:schemeClr val="dk1"/>
              </a:solidFill>
              <a:latin typeface="Open Sans"/>
              <a:ea typeface="Open Sans"/>
              <a:cs typeface="Open Sans"/>
              <a:sym typeface="Open Sans"/>
            </a:endParaRPr>
          </a:p>
        </p:txBody>
      </p:sp>
      <p:sp>
        <p:nvSpPr>
          <p:cNvPr id="178" name="Google Shape;178;p24"/>
          <p:cNvSpPr txBox="1"/>
          <p:nvPr/>
        </p:nvSpPr>
        <p:spPr>
          <a:xfrm>
            <a:off x="6782200" y="739775"/>
            <a:ext cx="1881600" cy="519600"/>
          </a:xfrm>
          <a:prstGeom prst="rect">
            <a:avLst/>
          </a:prstGeom>
          <a:noFill/>
          <a:ln>
            <a:noFill/>
          </a:ln>
        </p:spPr>
        <p:txBody>
          <a:bodyPr spcFirstLastPara="1" wrap="square" lIns="91425" tIns="91425" rIns="91425" bIns="91425" anchor="ctr" anchorCtr="0">
            <a:normAutofit fontScale="92500" lnSpcReduction="20000"/>
          </a:bodyPr>
          <a:lstStyle/>
          <a:p>
            <a:pPr marL="0" lvl="0" indent="0" algn="ctr" rtl="0">
              <a:lnSpc>
                <a:spcPct val="115000"/>
              </a:lnSpc>
              <a:spcBef>
                <a:spcPts val="0"/>
              </a:spcBef>
              <a:spcAft>
                <a:spcPts val="1200"/>
              </a:spcAft>
              <a:buNone/>
            </a:pPr>
            <a:r>
              <a:rPr lang="en" sz="1200">
                <a:solidFill>
                  <a:srgbClr val="000000"/>
                </a:solidFill>
                <a:latin typeface="Open Sans"/>
                <a:ea typeface="Open Sans"/>
                <a:cs typeface="Open Sans"/>
                <a:sym typeface="Open Sans"/>
              </a:rPr>
              <a:t>Further Optimizations and deployment</a:t>
            </a:r>
            <a:endParaRPr sz="1200">
              <a:solidFill>
                <a:srgbClr val="000000"/>
              </a:solidFill>
              <a:latin typeface="Open Sans"/>
              <a:ea typeface="Open Sans"/>
              <a:cs typeface="Open Sans"/>
              <a:sym typeface="Open Sans"/>
            </a:endParaRPr>
          </a:p>
        </p:txBody>
      </p:sp>
      <p:sp>
        <p:nvSpPr>
          <p:cNvPr id="179" name="Google Shape;179;p24"/>
          <p:cNvSpPr txBox="1"/>
          <p:nvPr/>
        </p:nvSpPr>
        <p:spPr>
          <a:xfrm>
            <a:off x="6956200" y="375225"/>
            <a:ext cx="1533600" cy="519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r>
              <a:rPr lang="en" sz="2100">
                <a:solidFill>
                  <a:srgbClr val="5D4037"/>
                </a:solidFill>
                <a:latin typeface="Economica"/>
                <a:ea typeface="Economica"/>
                <a:cs typeface="Economica"/>
                <a:sym typeface="Economica"/>
              </a:rPr>
              <a:t>DECEMBER’22</a:t>
            </a:r>
            <a:endParaRPr sz="1100">
              <a:solidFill>
                <a:srgbClr val="00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5"/>
          <p:cNvSpPr txBox="1">
            <a:spLocks noGrp="1"/>
          </p:cNvSpPr>
          <p:nvPr>
            <p:ph type="title"/>
          </p:nvPr>
        </p:nvSpPr>
        <p:spPr>
          <a:xfrm>
            <a:off x="1297500" y="381425"/>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500" b="1">
                <a:solidFill>
                  <a:schemeClr val="lt2"/>
                </a:solidFill>
                <a:latin typeface="Times New Roman"/>
                <a:ea typeface="Times New Roman"/>
                <a:cs typeface="Times New Roman"/>
                <a:sym typeface="Times New Roman"/>
              </a:rPr>
              <a:t>Pathfinding Visualizer</a:t>
            </a:r>
            <a:endParaRPr sz="3500" b="1">
              <a:solidFill>
                <a:schemeClr val="lt2"/>
              </a:solidFill>
              <a:latin typeface="Times New Roman"/>
              <a:ea typeface="Times New Roman"/>
              <a:cs typeface="Times New Roman"/>
              <a:sym typeface="Times New Roman"/>
            </a:endParaRPr>
          </a:p>
        </p:txBody>
      </p:sp>
      <p:sp>
        <p:nvSpPr>
          <p:cNvPr id="185" name="Google Shape;185;p2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endParaRPr sz="2200">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2200">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 sz="2200">
                <a:solidFill>
                  <a:schemeClr val="lt2"/>
                </a:solidFill>
                <a:latin typeface="Times New Roman"/>
                <a:ea typeface="Times New Roman"/>
                <a:cs typeface="Times New Roman"/>
                <a:sym typeface="Times New Roman"/>
              </a:rPr>
              <a:t>Functions</a:t>
            </a:r>
            <a:endParaRPr sz="2200">
              <a:solidFill>
                <a:schemeClr val="lt2"/>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2200">
              <a:solidFill>
                <a:schemeClr val="lt2"/>
              </a:solidFill>
              <a:latin typeface="Times New Roman"/>
              <a:ea typeface="Times New Roman"/>
              <a:cs typeface="Times New Roman"/>
              <a:sym typeface="Times New Roman"/>
            </a:endParaRPr>
          </a:p>
          <a:p>
            <a:pPr marL="457200" lvl="0" indent="-368300" algn="l" rtl="0">
              <a:lnSpc>
                <a:spcPct val="10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Clear Board - Clears the entire board.</a:t>
            </a:r>
            <a:endParaRPr sz="2200">
              <a:latin typeface="Times New Roman"/>
              <a:ea typeface="Times New Roman"/>
              <a:cs typeface="Times New Roman"/>
              <a:sym typeface="Times New Roman"/>
            </a:endParaRPr>
          </a:p>
          <a:p>
            <a:pPr marL="457200" lvl="0" indent="-368300" algn="l" rtl="0">
              <a:lnSpc>
                <a:spcPct val="10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Visualize - visualize the selected algorithm.</a:t>
            </a:r>
            <a:endParaRPr sz="2200">
              <a:latin typeface="Times New Roman"/>
              <a:ea typeface="Times New Roman"/>
              <a:cs typeface="Times New Roman"/>
              <a:sym typeface="Times New Roman"/>
            </a:endParaRPr>
          </a:p>
          <a:p>
            <a:pPr marL="457200" lvl="0" indent="-368300" algn="l" rtl="0">
              <a:lnSpc>
                <a:spcPct val="100000"/>
              </a:lnSpc>
              <a:spcBef>
                <a:spcPts val="0"/>
              </a:spcBef>
              <a:spcAft>
                <a:spcPts val="0"/>
              </a:spcAft>
              <a:buSzPts val="2200"/>
              <a:buFont typeface="Times New Roman"/>
              <a:buChar char="●"/>
            </a:pPr>
            <a:r>
              <a:rPr lang="en" sz="2200">
                <a:latin typeface="Times New Roman"/>
                <a:ea typeface="Times New Roman"/>
                <a:cs typeface="Times New Roman"/>
                <a:sym typeface="Times New Roman"/>
              </a:rPr>
              <a:t>Dropdown - select desired algorithm.</a:t>
            </a:r>
            <a:endParaRPr sz="2200">
              <a:latin typeface="Times New Roman"/>
              <a:ea typeface="Times New Roman"/>
              <a:cs typeface="Times New Roman"/>
              <a:sym typeface="Times New Roman"/>
            </a:endParaRPr>
          </a:p>
          <a:p>
            <a:pPr marL="0" lvl="0" indent="0" algn="l" rtl="0">
              <a:spcBef>
                <a:spcPts val="0"/>
              </a:spcBef>
              <a:spcAft>
                <a:spcPts val="12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26"/>
          <p:cNvPicPr preferRelativeResize="0"/>
          <p:nvPr/>
        </p:nvPicPr>
        <p:blipFill>
          <a:blip r:embed="rId3">
            <a:alphaModFix/>
          </a:blip>
          <a:stretch>
            <a:fillRect/>
          </a:stretch>
        </p:blipFill>
        <p:spPr>
          <a:xfrm>
            <a:off x="291613" y="485900"/>
            <a:ext cx="8560773" cy="4171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3500" b="1">
                <a:solidFill>
                  <a:schemeClr val="lt2"/>
                </a:solidFill>
                <a:latin typeface="Times New Roman"/>
                <a:ea typeface="Times New Roman"/>
                <a:cs typeface="Times New Roman"/>
                <a:sym typeface="Times New Roman"/>
              </a:rPr>
              <a:t>Demonstration of PathFinding Visualizer</a:t>
            </a:r>
            <a:endParaRPr sz="3500" b="1">
              <a:solidFill>
                <a:schemeClr val="lt2"/>
              </a:solidFill>
              <a:latin typeface="Times New Roman"/>
              <a:ea typeface="Times New Roman"/>
              <a:cs typeface="Times New Roman"/>
              <a:sym typeface="Times New Roman"/>
            </a:endParaRPr>
          </a:p>
          <a:p>
            <a:pPr marL="0" lvl="0" indent="0" algn="l" rtl="0">
              <a:spcBef>
                <a:spcPts val="0"/>
              </a:spcBef>
              <a:spcAft>
                <a:spcPts val="0"/>
              </a:spcAft>
              <a:buSzPts val="990"/>
              <a:buNone/>
            </a:pPr>
            <a:endParaRPr sz="2700"/>
          </a:p>
        </p:txBody>
      </p:sp>
      <p:pic>
        <p:nvPicPr>
          <p:cNvPr id="196" name="Google Shape;196;p27"/>
          <p:cNvPicPr preferRelativeResize="0"/>
          <p:nvPr/>
        </p:nvPicPr>
        <p:blipFill>
          <a:blip r:embed="rId3">
            <a:alphaModFix/>
          </a:blip>
          <a:stretch>
            <a:fillRect/>
          </a:stretch>
        </p:blipFill>
        <p:spPr>
          <a:xfrm>
            <a:off x="442950" y="989425"/>
            <a:ext cx="8132175" cy="3910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8"/>
          <p:cNvSpPr txBox="1">
            <a:spLocks noGrp="1"/>
          </p:cNvSpPr>
          <p:nvPr>
            <p:ph type="title"/>
          </p:nvPr>
        </p:nvSpPr>
        <p:spPr>
          <a:xfrm>
            <a:off x="311700" y="23600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00">
                <a:latin typeface="Times New Roman"/>
                <a:ea typeface="Times New Roman"/>
                <a:cs typeface="Times New Roman"/>
                <a:sym typeface="Times New Roman"/>
              </a:rPr>
              <a:t>                  </a:t>
            </a:r>
            <a:r>
              <a:rPr lang="en" sz="3500" b="1">
                <a:solidFill>
                  <a:schemeClr val="lt2"/>
                </a:solidFill>
                <a:latin typeface="Times New Roman"/>
                <a:ea typeface="Times New Roman"/>
                <a:cs typeface="Times New Roman"/>
                <a:sym typeface="Times New Roman"/>
              </a:rPr>
              <a:t>Sorting Visualizer</a:t>
            </a:r>
            <a:endParaRPr sz="3500" b="1">
              <a:solidFill>
                <a:schemeClr val="lt2"/>
              </a:solidFill>
              <a:latin typeface="Times New Roman"/>
              <a:ea typeface="Times New Roman"/>
              <a:cs typeface="Times New Roman"/>
              <a:sym typeface="Times New Roman"/>
            </a:endParaRPr>
          </a:p>
        </p:txBody>
      </p:sp>
      <p:sp>
        <p:nvSpPr>
          <p:cNvPr id="202" name="Google Shape;202;p28"/>
          <p:cNvSpPr txBox="1">
            <a:spLocks noGrp="1"/>
          </p:cNvSpPr>
          <p:nvPr>
            <p:ph type="body" idx="1"/>
          </p:nvPr>
        </p:nvSpPr>
        <p:spPr>
          <a:xfrm>
            <a:off x="311700" y="1036550"/>
            <a:ext cx="2208900" cy="3996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This Sorting Visualizer helps new learners to easily understand the sorting techniques via visualization.Visualization makes the learning easy and interesting.</a:t>
            </a:r>
            <a:endParaRPr/>
          </a:p>
        </p:txBody>
      </p:sp>
      <p:pic>
        <p:nvPicPr>
          <p:cNvPr id="203" name="Google Shape;203;p28"/>
          <p:cNvPicPr preferRelativeResize="0"/>
          <p:nvPr/>
        </p:nvPicPr>
        <p:blipFill rotWithShape="1">
          <a:blip r:embed="rId3">
            <a:alphaModFix/>
          </a:blip>
          <a:srcRect l="-38693" r="-2112"/>
          <a:stretch/>
        </p:blipFill>
        <p:spPr>
          <a:xfrm>
            <a:off x="136950" y="1036550"/>
            <a:ext cx="9143848" cy="3996900"/>
          </a:xfrm>
          <a:prstGeom prst="rect">
            <a:avLst/>
          </a:prstGeom>
          <a:noFill/>
          <a:ln>
            <a:noFill/>
          </a:ln>
        </p:spPr>
      </p:pic>
      <p:sp>
        <p:nvSpPr>
          <p:cNvPr id="204" name="Google Shape;204;p28"/>
          <p:cNvSpPr txBox="1"/>
          <p:nvPr/>
        </p:nvSpPr>
        <p:spPr>
          <a:xfrm>
            <a:off x="6847525" y="1083675"/>
            <a:ext cx="229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ld Standard TT"/>
              <a:ea typeface="Old Standard TT"/>
              <a:cs typeface="Old Standard TT"/>
              <a:sym typeface="Old Standard TT"/>
            </a:endParaRPr>
          </a:p>
        </p:txBody>
      </p:sp>
      <p:sp>
        <p:nvSpPr>
          <p:cNvPr id="205" name="Google Shape;205;p28"/>
          <p:cNvSpPr txBox="1"/>
          <p:nvPr/>
        </p:nvSpPr>
        <p:spPr>
          <a:xfrm>
            <a:off x="6886800" y="1036550"/>
            <a:ext cx="225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ld Standard TT"/>
              <a:ea typeface="Old Standard TT"/>
              <a:cs typeface="Old Standard TT"/>
              <a:sym typeface="Old Standard TT"/>
            </a:endParaRPr>
          </a:p>
        </p:txBody>
      </p:sp>
      <p:sp>
        <p:nvSpPr>
          <p:cNvPr id="206" name="Google Shape;206;p28"/>
          <p:cNvSpPr/>
          <p:nvPr/>
        </p:nvSpPr>
        <p:spPr>
          <a:xfrm>
            <a:off x="6255000" y="306250"/>
            <a:ext cx="2257200" cy="706800"/>
          </a:xfrm>
          <a:prstGeom prst="wedgeRoundRectCallout">
            <a:avLst>
              <a:gd name="adj1" fmla="val -20833"/>
              <a:gd name="adj2" fmla="val 62500"/>
              <a:gd name="adj3" fmla="val 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Old Standard TT"/>
                <a:ea typeface="Old Standard TT"/>
                <a:cs typeface="Old Standard TT"/>
                <a:sym typeface="Old Standard TT"/>
              </a:rPr>
              <a:t>In this sorting visualizer we can randomize the numbers, set range of numbers, speed of visualization and can select the algorithm to visualize.</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500" b="1">
                <a:solidFill>
                  <a:schemeClr val="lt2"/>
                </a:solidFill>
                <a:latin typeface="Times New Roman"/>
                <a:ea typeface="Times New Roman"/>
                <a:cs typeface="Times New Roman"/>
                <a:sym typeface="Times New Roman"/>
              </a:rPr>
              <a:t>Function of Sorting Visualizer</a:t>
            </a:r>
            <a:endParaRPr sz="3500" b="1">
              <a:solidFill>
                <a:schemeClr val="lt2"/>
              </a:solidFill>
              <a:latin typeface="Times New Roman"/>
              <a:ea typeface="Times New Roman"/>
              <a:cs typeface="Times New Roman"/>
              <a:sym typeface="Times New Roman"/>
            </a:endParaRPr>
          </a:p>
        </p:txBody>
      </p:sp>
      <p:sp>
        <p:nvSpPr>
          <p:cNvPr id="212" name="Google Shape;212;p2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sz="1900"/>
          </a:p>
          <a:p>
            <a:pPr marL="457200" lvl="0" indent="-349250" algn="l" rtl="0">
              <a:spcBef>
                <a:spcPts val="1200"/>
              </a:spcBef>
              <a:spcAft>
                <a:spcPts val="0"/>
              </a:spcAft>
              <a:buSzPts val="1900"/>
              <a:buAutoNum type="arabicPeriod"/>
            </a:pPr>
            <a:r>
              <a:rPr lang="en" sz="1900"/>
              <a:t>Randomize- It will randomize the numbers that makes the sorting interesting.</a:t>
            </a:r>
            <a:endParaRPr sz="1900"/>
          </a:p>
          <a:p>
            <a:pPr marL="457200" lvl="0" indent="-349250" algn="l" rtl="0">
              <a:spcBef>
                <a:spcPts val="0"/>
              </a:spcBef>
              <a:spcAft>
                <a:spcPts val="0"/>
              </a:spcAft>
              <a:buSzPts val="1900"/>
              <a:buAutoNum type="arabicPeriod"/>
            </a:pPr>
            <a:r>
              <a:rPr lang="en" sz="1900"/>
              <a:t>Numbers-     It lets us to select the number of bars to visualize</a:t>
            </a:r>
            <a:endParaRPr sz="1900"/>
          </a:p>
          <a:p>
            <a:pPr marL="457200" lvl="0" indent="-349250" algn="l" rtl="0">
              <a:spcBef>
                <a:spcPts val="0"/>
              </a:spcBef>
              <a:spcAft>
                <a:spcPts val="0"/>
              </a:spcAft>
              <a:buSzPts val="1900"/>
              <a:buAutoNum type="arabicPeriod"/>
            </a:pPr>
            <a:r>
              <a:rPr lang="en" sz="1900"/>
              <a:t>Speed-            We can set the speed of algorithm using this function</a:t>
            </a:r>
            <a:endParaRPr sz="1900"/>
          </a:p>
          <a:p>
            <a:pPr marL="457200" lvl="0" indent="-349250" algn="l" rtl="0">
              <a:spcBef>
                <a:spcPts val="0"/>
              </a:spcBef>
              <a:spcAft>
                <a:spcPts val="0"/>
              </a:spcAft>
              <a:buSzPts val="1900"/>
              <a:buAutoNum type="arabicPeriod"/>
            </a:pPr>
            <a:r>
              <a:rPr lang="en" sz="1900"/>
              <a:t>Algorithm-   It lets us to select the algorithm to apply on the number to visualizer</a:t>
            </a:r>
            <a:endParaRPr sz="1900"/>
          </a:p>
          <a:p>
            <a:pPr marL="457200" lvl="0" indent="-342900" algn="l" rtl="0">
              <a:spcBef>
                <a:spcPts val="0"/>
              </a:spcBef>
              <a:spcAft>
                <a:spcPts val="0"/>
              </a:spcAft>
              <a:buSzPts val="1800"/>
              <a:buAutoNum type="arabicPeriod"/>
            </a:pPr>
            <a:r>
              <a:rPr lang="en" sz="1900"/>
              <a:t>Visualize-      It visualizes the selected algorithm</a:t>
            </a:r>
            <a:r>
              <a:rPr lang="en" sz="2000"/>
              <a:t> </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500">
                <a:latin typeface="Times New Roman"/>
                <a:ea typeface="Times New Roman"/>
                <a:cs typeface="Times New Roman"/>
                <a:sym typeface="Times New Roman"/>
              </a:rPr>
              <a:t>                         </a:t>
            </a:r>
            <a:r>
              <a:rPr lang="en" sz="3500" b="1">
                <a:solidFill>
                  <a:schemeClr val="lt2"/>
                </a:solidFill>
                <a:latin typeface="Times New Roman"/>
                <a:ea typeface="Times New Roman"/>
                <a:cs typeface="Times New Roman"/>
                <a:sym typeface="Times New Roman"/>
              </a:rPr>
              <a:t>On Randomize</a:t>
            </a:r>
            <a:endParaRPr sz="3500" b="1">
              <a:solidFill>
                <a:schemeClr val="lt2"/>
              </a:solidFill>
              <a:latin typeface="Times New Roman"/>
              <a:ea typeface="Times New Roman"/>
              <a:cs typeface="Times New Roman"/>
              <a:sym typeface="Times New Roman"/>
            </a:endParaRPr>
          </a:p>
        </p:txBody>
      </p:sp>
      <p:pic>
        <p:nvPicPr>
          <p:cNvPr id="218" name="Google Shape;218;p30"/>
          <p:cNvPicPr preferRelativeResize="0"/>
          <p:nvPr/>
        </p:nvPicPr>
        <p:blipFill>
          <a:blip r:embed="rId3">
            <a:alphaModFix/>
          </a:blip>
          <a:stretch>
            <a:fillRect/>
          </a:stretch>
        </p:blipFill>
        <p:spPr>
          <a:xfrm>
            <a:off x="0" y="1307850"/>
            <a:ext cx="4177626" cy="3203901"/>
          </a:xfrm>
          <a:prstGeom prst="rect">
            <a:avLst/>
          </a:prstGeom>
          <a:noFill/>
          <a:ln>
            <a:noFill/>
          </a:ln>
        </p:spPr>
      </p:pic>
      <p:sp>
        <p:nvSpPr>
          <p:cNvPr id="219" name="Google Shape;219;p30"/>
          <p:cNvSpPr/>
          <p:nvPr/>
        </p:nvSpPr>
        <p:spPr>
          <a:xfrm>
            <a:off x="4264025" y="2595700"/>
            <a:ext cx="526200" cy="628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30"/>
          <p:cNvPicPr preferRelativeResize="0"/>
          <p:nvPr/>
        </p:nvPicPr>
        <p:blipFill>
          <a:blip r:embed="rId4">
            <a:alphaModFix/>
          </a:blip>
          <a:stretch>
            <a:fillRect/>
          </a:stretch>
        </p:blipFill>
        <p:spPr>
          <a:xfrm>
            <a:off x="5080775" y="1274850"/>
            <a:ext cx="4023975" cy="3203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1"/>
          <p:cNvSpPr txBox="1">
            <a:spLocks noGrp="1"/>
          </p:cNvSpPr>
          <p:nvPr>
            <p:ph type="title"/>
          </p:nvPr>
        </p:nvSpPr>
        <p:spPr>
          <a:xfrm>
            <a:off x="1258225" y="193125"/>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500" b="1">
                <a:solidFill>
                  <a:schemeClr val="lt2"/>
                </a:solidFill>
                <a:latin typeface="Times New Roman"/>
                <a:ea typeface="Times New Roman"/>
                <a:cs typeface="Times New Roman"/>
                <a:sym typeface="Times New Roman"/>
              </a:rPr>
              <a:t>Selecting Algorithm to visualize</a:t>
            </a:r>
            <a:endParaRPr sz="3500" b="1">
              <a:solidFill>
                <a:schemeClr val="lt2"/>
              </a:solidFill>
              <a:latin typeface="Times New Roman"/>
              <a:ea typeface="Times New Roman"/>
              <a:cs typeface="Times New Roman"/>
              <a:sym typeface="Times New Roman"/>
            </a:endParaRPr>
          </a:p>
        </p:txBody>
      </p:sp>
      <p:sp>
        <p:nvSpPr>
          <p:cNvPr id="226" name="Google Shape;226;p3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7" name="Google Shape;227;p31"/>
          <p:cNvPicPr preferRelativeResize="0"/>
          <p:nvPr/>
        </p:nvPicPr>
        <p:blipFill>
          <a:blip r:embed="rId3">
            <a:alphaModFix/>
          </a:blip>
          <a:stretch>
            <a:fillRect/>
          </a:stretch>
        </p:blipFill>
        <p:spPr>
          <a:xfrm>
            <a:off x="0" y="1020725"/>
            <a:ext cx="9143999" cy="4122775"/>
          </a:xfrm>
          <a:prstGeom prst="rect">
            <a:avLst/>
          </a:prstGeom>
          <a:noFill/>
          <a:ln>
            <a:noFill/>
          </a:ln>
        </p:spPr>
      </p:pic>
      <p:sp>
        <p:nvSpPr>
          <p:cNvPr id="228" name="Google Shape;228;p31"/>
          <p:cNvSpPr/>
          <p:nvPr/>
        </p:nvSpPr>
        <p:spPr>
          <a:xfrm>
            <a:off x="5520425" y="1107225"/>
            <a:ext cx="1562700" cy="416400"/>
          </a:xfrm>
          <a:prstGeom prst="wedgeRectCallout">
            <a:avLst>
              <a:gd name="adj1" fmla="val -20833"/>
              <a:gd name="adj2" fmla="val 6250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 Selecting algorithm</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                                   Our Team</a:t>
            </a:r>
            <a:r>
              <a:rPr lang="en"/>
              <a:t> </a:t>
            </a:r>
            <a:endParaRPr/>
          </a:p>
        </p:txBody>
      </p:sp>
      <p:sp>
        <p:nvSpPr>
          <p:cNvPr id="68" name="Google Shape;68;p14"/>
          <p:cNvSpPr txBox="1">
            <a:spLocks noGrp="1"/>
          </p:cNvSpPr>
          <p:nvPr>
            <p:ph type="body" idx="1"/>
          </p:nvPr>
        </p:nvSpPr>
        <p:spPr>
          <a:xfrm>
            <a:off x="0" y="1058225"/>
            <a:ext cx="9144000" cy="36240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dirty="0"/>
              <a:t>                                                                             </a:t>
            </a:r>
            <a:endParaRPr dirty="0"/>
          </a:p>
          <a:p>
            <a:pPr marL="0" lvl="0" indent="0" algn="l" rtl="0">
              <a:spcBef>
                <a:spcPts val="1200"/>
              </a:spcBef>
              <a:spcAft>
                <a:spcPts val="0"/>
              </a:spcAft>
              <a:buNone/>
            </a:pPr>
            <a:endParaRPr dirty="0"/>
          </a:p>
          <a:p>
            <a:pPr marL="0" lvl="0" indent="0" algn="ctr" rtl="0">
              <a:spcBef>
                <a:spcPts val="1200"/>
              </a:spcBef>
              <a:spcAft>
                <a:spcPts val="0"/>
              </a:spcAft>
              <a:buNone/>
            </a:pPr>
            <a:r>
              <a:rPr lang="en" sz="1900" b="1" dirty="0"/>
              <a:t>Dr. Ashok </a:t>
            </a:r>
            <a:r>
              <a:rPr lang="en" sz="1900" b="1" dirty="0" err="1"/>
              <a:t>Garai</a:t>
            </a:r>
            <a:endParaRPr sz="1900" b="1" dirty="0"/>
          </a:p>
          <a:p>
            <a:pPr marL="0" lvl="0" indent="0" algn="l" rtl="0">
              <a:spcBef>
                <a:spcPts val="1200"/>
              </a:spcBef>
              <a:spcAft>
                <a:spcPts val="0"/>
              </a:spcAft>
              <a:buNone/>
            </a:pPr>
            <a:r>
              <a:rPr lang="en" dirty="0"/>
              <a:t> </a:t>
            </a:r>
            <a:endParaRPr dirty="0"/>
          </a:p>
          <a:p>
            <a:pPr marL="0" lvl="0" indent="0" algn="l" rtl="0">
              <a:spcBef>
                <a:spcPts val="1200"/>
              </a:spcBef>
              <a:spcAft>
                <a:spcPts val="0"/>
              </a:spcAft>
              <a:buNone/>
            </a:pPr>
            <a:r>
              <a:rPr lang="en" dirty="0"/>
              <a:t>                                                  </a:t>
            </a:r>
            <a:r>
              <a:rPr lang="en" sz="1400" dirty="0"/>
              <a:t> </a:t>
            </a:r>
            <a:endParaRPr sz="1400" dirty="0"/>
          </a:p>
          <a:p>
            <a:pPr marL="0" lvl="0" indent="0" algn="l" rtl="0">
              <a:spcBef>
                <a:spcPts val="1200"/>
              </a:spcBef>
              <a:spcAft>
                <a:spcPts val="0"/>
              </a:spcAft>
              <a:buClr>
                <a:schemeClr val="dk1"/>
              </a:buClr>
              <a:buSzPts val="1100"/>
              <a:buFont typeface="Arial"/>
              <a:buNone/>
            </a:pPr>
            <a:r>
              <a:rPr lang="en" sz="1400" dirty="0"/>
              <a:t>    </a:t>
            </a:r>
            <a:r>
              <a:rPr lang="en" sz="1400" b="1" dirty="0"/>
              <a:t>Rishi Raj Yadav</a:t>
            </a:r>
            <a:r>
              <a:rPr lang="en" sz="1400" dirty="0"/>
              <a:t>			    </a:t>
            </a:r>
            <a:r>
              <a:rPr lang="en" sz="1400" b="1" dirty="0" err="1"/>
              <a:t>Tanay</a:t>
            </a:r>
            <a:r>
              <a:rPr lang="en" sz="1400" b="1" dirty="0"/>
              <a:t> </a:t>
            </a:r>
            <a:r>
              <a:rPr lang="en" sz="1400" b="1" dirty="0" err="1"/>
              <a:t>Makharia</a:t>
            </a:r>
            <a:r>
              <a:rPr lang="en" sz="1400" b="1" dirty="0"/>
              <a:t>		       Dhananjay Sharma</a:t>
            </a:r>
            <a:endParaRPr sz="1400" dirty="0"/>
          </a:p>
          <a:p>
            <a:pPr marL="0" lvl="0" indent="0" algn="l" rtl="0">
              <a:spcBef>
                <a:spcPts val="1200"/>
              </a:spcBef>
              <a:spcAft>
                <a:spcPts val="1200"/>
              </a:spcAft>
              <a:buClr>
                <a:schemeClr val="dk1"/>
              </a:buClr>
              <a:buSzPts val="1100"/>
              <a:buFont typeface="Arial"/>
              <a:buNone/>
            </a:pPr>
            <a:r>
              <a:rPr lang="en" sz="1400" dirty="0"/>
              <a:t>       19ucs045			        19ucs122		              19ume041</a:t>
            </a:r>
            <a:endParaRPr sz="1400" dirty="0"/>
          </a:p>
        </p:txBody>
      </p:sp>
      <p:sp>
        <p:nvSpPr>
          <p:cNvPr id="69" name="Google Shape;69;p14"/>
          <p:cNvSpPr txBox="1">
            <a:spLocks noGrp="1"/>
          </p:cNvSpPr>
          <p:nvPr>
            <p:ph type="title"/>
          </p:nvPr>
        </p:nvSpPr>
        <p:spPr>
          <a:xfrm>
            <a:off x="2617350" y="2358850"/>
            <a:ext cx="2936400" cy="36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200" b="1"/>
              <a:t>                           (</a:t>
            </a:r>
            <a:r>
              <a:rPr lang="en" sz="1200"/>
              <a:t>Mentor and Guide)</a:t>
            </a:r>
            <a:endParaRPr sz="1200"/>
          </a:p>
        </p:txBody>
      </p:sp>
      <p:pic>
        <p:nvPicPr>
          <p:cNvPr id="70" name="Google Shape;70;p14"/>
          <p:cNvPicPr preferRelativeResize="0"/>
          <p:nvPr/>
        </p:nvPicPr>
        <p:blipFill>
          <a:blip r:embed="rId3">
            <a:alphaModFix/>
          </a:blip>
          <a:stretch>
            <a:fillRect/>
          </a:stretch>
        </p:blipFill>
        <p:spPr>
          <a:xfrm>
            <a:off x="4092178" y="1058225"/>
            <a:ext cx="959650" cy="965774"/>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500" b="1">
                <a:solidFill>
                  <a:schemeClr val="lt2"/>
                </a:solidFill>
                <a:latin typeface="Times New Roman"/>
                <a:ea typeface="Times New Roman"/>
                <a:cs typeface="Times New Roman"/>
                <a:sym typeface="Times New Roman"/>
              </a:rPr>
              <a:t>Demonstration of Sorting Visualizer</a:t>
            </a:r>
            <a:endParaRPr sz="3500" b="1">
              <a:solidFill>
                <a:schemeClr val="lt2"/>
              </a:solidFill>
              <a:latin typeface="Times New Roman"/>
              <a:ea typeface="Times New Roman"/>
              <a:cs typeface="Times New Roman"/>
              <a:sym typeface="Times New Roman"/>
            </a:endParaRPr>
          </a:p>
        </p:txBody>
      </p:sp>
      <p:sp>
        <p:nvSpPr>
          <p:cNvPr id="234" name="Google Shape;234;p3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5" name="Google Shape;235;p32"/>
          <p:cNvPicPr preferRelativeResize="0"/>
          <p:nvPr/>
        </p:nvPicPr>
        <p:blipFill>
          <a:blip r:embed="rId3">
            <a:alphaModFix/>
          </a:blip>
          <a:stretch>
            <a:fillRect/>
          </a:stretch>
        </p:blipFill>
        <p:spPr>
          <a:xfrm>
            <a:off x="311700" y="1122925"/>
            <a:ext cx="8520600" cy="3445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500">
                <a:solidFill>
                  <a:schemeClr val="lt2"/>
                </a:solidFill>
                <a:latin typeface="Times New Roman"/>
                <a:ea typeface="Times New Roman"/>
                <a:cs typeface="Times New Roman"/>
                <a:sym typeface="Times New Roman"/>
              </a:rPr>
              <a:t>REFERENCES</a:t>
            </a:r>
            <a:endParaRPr sz="3500">
              <a:solidFill>
                <a:schemeClr val="lt2"/>
              </a:solidFill>
              <a:latin typeface="Times New Roman"/>
              <a:ea typeface="Times New Roman"/>
              <a:cs typeface="Times New Roman"/>
              <a:sym typeface="Times New Roman"/>
            </a:endParaRPr>
          </a:p>
        </p:txBody>
      </p:sp>
      <p:sp>
        <p:nvSpPr>
          <p:cNvPr id="241" name="Google Shape;241;p33"/>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a:p>
          <a:p>
            <a:pPr marL="457200" lvl="0" indent="-342900" algn="l" rtl="0">
              <a:spcBef>
                <a:spcPts val="1200"/>
              </a:spcBef>
              <a:spcAft>
                <a:spcPts val="0"/>
              </a:spcAft>
              <a:buSzPts val="1800"/>
              <a:buAutoNum type="arabicPeriod"/>
            </a:pPr>
            <a:r>
              <a:rPr lang="en" u="sng">
                <a:solidFill>
                  <a:schemeClr val="hlink"/>
                </a:solidFill>
                <a:hlinkClick r:id="rId3"/>
              </a:rPr>
              <a:t>https://clementmihailescu.github.io/Sorting-Visualizer/</a:t>
            </a:r>
            <a:endParaRPr/>
          </a:p>
          <a:p>
            <a:pPr marL="457200" lvl="0" indent="-342900" algn="l" rtl="0">
              <a:spcBef>
                <a:spcPts val="0"/>
              </a:spcBef>
              <a:spcAft>
                <a:spcPts val="0"/>
              </a:spcAft>
              <a:buSzPts val="1800"/>
              <a:buAutoNum type="arabicPeriod"/>
            </a:pPr>
            <a:r>
              <a:rPr lang="en" u="sng">
                <a:solidFill>
                  <a:schemeClr val="hlink"/>
                </a:solidFill>
                <a:hlinkClick r:id="rId4"/>
              </a:rPr>
              <a:t>https://github.com/topics/sorting-visualization?l=javascript</a:t>
            </a:r>
            <a:endParaRPr/>
          </a:p>
          <a:p>
            <a:pPr marL="457200" lvl="0" indent="-342900" algn="l" rtl="0">
              <a:spcBef>
                <a:spcPts val="0"/>
              </a:spcBef>
              <a:spcAft>
                <a:spcPts val="0"/>
              </a:spcAft>
              <a:buSzPts val="1800"/>
              <a:buAutoNum type="arabicPeriod"/>
            </a:pPr>
            <a:r>
              <a:rPr lang="en" u="sng">
                <a:solidFill>
                  <a:schemeClr val="hlink"/>
                </a:solidFill>
                <a:hlinkClick r:id="rId5"/>
              </a:rPr>
              <a:t>https://clementmihailescu.github.io/Pathfinding-Visualizer/</a:t>
            </a:r>
            <a:endParaRPr/>
          </a:p>
          <a:p>
            <a:pPr marL="457200" lvl="0" indent="-342900" algn="l" rtl="0">
              <a:spcBef>
                <a:spcPts val="0"/>
              </a:spcBef>
              <a:spcAft>
                <a:spcPts val="0"/>
              </a:spcAft>
              <a:buSzPts val="1800"/>
              <a:buAutoNum type="arabicPeriod"/>
            </a:pPr>
            <a:r>
              <a:rPr lang="en" u="sng">
                <a:solidFill>
                  <a:schemeClr val="hlink"/>
                </a:solidFill>
                <a:hlinkClick r:id="rId6"/>
              </a:rPr>
              <a:t>https://www.youtube.com/watch?v=msttfIHHkak</a:t>
            </a:r>
            <a:endParaRPr/>
          </a:p>
          <a:p>
            <a:pPr marL="457200" lvl="0" indent="-342900" algn="l" rtl="0">
              <a:spcBef>
                <a:spcPts val="0"/>
              </a:spcBef>
              <a:spcAft>
                <a:spcPts val="0"/>
              </a:spcAft>
              <a:buSzPts val="1800"/>
              <a:buAutoNum type="arabicPeriod"/>
            </a:pPr>
            <a:r>
              <a:rPr lang="en" u="sng">
                <a:solidFill>
                  <a:schemeClr val="hlink"/>
                </a:solidFill>
                <a:hlinkClick r:id="rId7"/>
              </a:rPr>
              <a:t>https://www.youtube.com/watch?v=pFXYym4Wbkc&amp;t=867s</a:t>
            </a:r>
            <a:r>
              <a:rPr lang="en"/>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4"/>
          <p:cNvSpPr txBox="1">
            <a:spLocks noGrp="1"/>
          </p:cNvSpPr>
          <p:nvPr>
            <p:ph type="title"/>
          </p:nvPr>
        </p:nvSpPr>
        <p:spPr>
          <a:xfrm>
            <a:off x="311700" y="1958550"/>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4500">
                <a:solidFill>
                  <a:schemeClr val="lt2"/>
                </a:solidFill>
              </a:rPr>
              <a:t>THANK YOU</a:t>
            </a:r>
            <a:endParaRPr sz="4500">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1052550" y="188250"/>
            <a:ext cx="70389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500" b="1">
                <a:solidFill>
                  <a:schemeClr val="lt2"/>
                </a:solidFill>
                <a:latin typeface="Times New Roman"/>
                <a:ea typeface="Times New Roman"/>
                <a:cs typeface="Times New Roman"/>
                <a:sym typeface="Times New Roman"/>
              </a:rPr>
              <a:t>INTRODUCTION</a:t>
            </a:r>
            <a:endParaRPr sz="3400" b="1">
              <a:solidFill>
                <a:schemeClr val="lt2"/>
              </a:solidFill>
              <a:latin typeface="Times New Roman"/>
              <a:ea typeface="Times New Roman"/>
              <a:cs typeface="Times New Roman"/>
              <a:sym typeface="Times New Roman"/>
            </a:endParaRPr>
          </a:p>
        </p:txBody>
      </p:sp>
      <p:sp>
        <p:nvSpPr>
          <p:cNvPr id="76" name="Google Shape;76;p15"/>
          <p:cNvSpPr txBox="1"/>
          <p:nvPr/>
        </p:nvSpPr>
        <p:spPr>
          <a:xfrm>
            <a:off x="3681000" y="1102350"/>
            <a:ext cx="5463000" cy="324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700" b="1">
                <a:solidFill>
                  <a:schemeClr val="dk1"/>
                </a:solidFill>
                <a:latin typeface="Economica"/>
                <a:ea typeface="Economica"/>
                <a:cs typeface="Economica"/>
                <a:sym typeface="Economica"/>
              </a:rPr>
              <a:t>OUR APPLICATION :- </a:t>
            </a:r>
            <a:endParaRPr sz="2700" b="1">
              <a:solidFill>
                <a:schemeClr val="dk1"/>
              </a:solidFill>
              <a:latin typeface="Economica"/>
              <a:ea typeface="Economica"/>
              <a:cs typeface="Economica"/>
              <a:sym typeface="Economica"/>
            </a:endParaRPr>
          </a:p>
          <a:p>
            <a:pPr marL="0" lvl="0" indent="0" algn="l"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lt2"/>
                </a:solidFill>
                <a:latin typeface="Roboto"/>
                <a:ea typeface="Roboto"/>
                <a:cs typeface="Roboto"/>
                <a:sym typeface="Roboto"/>
              </a:rPr>
              <a:t>VISU</a:t>
            </a:r>
            <a:r>
              <a:rPr lang="en">
                <a:solidFill>
                  <a:schemeClr val="dk1"/>
                </a:solidFill>
                <a:latin typeface="Roboto"/>
                <a:ea typeface="Roboto"/>
                <a:cs typeface="Roboto"/>
                <a:sym typeface="Roboto"/>
              </a:rPr>
              <a:t>ALGO is an interactive web application in which:</a:t>
            </a:r>
            <a:endParaRPr>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Roboto"/>
                <a:ea typeface="Roboto"/>
                <a:cs typeface="Roboto"/>
                <a:sym typeface="Roboto"/>
              </a:rPr>
              <a:t>PathFinding Visualizer</a:t>
            </a:r>
            <a:endParaRPr>
              <a:solidFill>
                <a:schemeClr val="dk1"/>
              </a:solidFill>
              <a:latin typeface="Roboto"/>
              <a:ea typeface="Roboto"/>
              <a:cs typeface="Roboto"/>
              <a:sym typeface="Roboto"/>
            </a:endParaRPr>
          </a:p>
          <a:p>
            <a:pPr marL="457200" lvl="0" indent="-317500" algn="l" rtl="0">
              <a:lnSpc>
                <a:spcPct val="115000"/>
              </a:lnSpc>
              <a:spcBef>
                <a:spcPts val="1200"/>
              </a:spcBef>
              <a:spcAft>
                <a:spcPts val="0"/>
              </a:spcAft>
              <a:buClr>
                <a:schemeClr val="dk1"/>
              </a:buClr>
              <a:buSzPts val="1400"/>
              <a:buFont typeface="Roboto"/>
              <a:buChar char="●"/>
            </a:pPr>
            <a:r>
              <a:rPr lang="en">
                <a:solidFill>
                  <a:schemeClr val="dk1"/>
                </a:solidFill>
                <a:latin typeface="Roboto"/>
                <a:ea typeface="Roboto"/>
                <a:cs typeface="Roboto"/>
                <a:sym typeface="Roboto"/>
              </a:rPr>
              <a:t>Visualize path between two node using different path finding algorithms</a:t>
            </a:r>
            <a:endParaRPr>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latin typeface="Roboto"/>
                <a:ea typeface="Roboto"/>
                <a:cs typeface="Roboto"/>
                <a:sym typeface="Roboto"/>
              </a:rPr>
              <a:t>Sorting Visualizer</a:t>
            </a:r>
            <a:endParaRPr>
              <a:solidFill>
                <a:schemeClr val="dk1"/>
              </a:solidFill>
              <a:latin typeface="Roboto"/>
              <a:ea typeface="Roboto"/>
              <a:cs typeface="Roboto"/>
              <a:sym typeface="Roboto"/>
            </a:endParaRPr>
          </a:p>
          <a:p>
            <a:pPr marL="457200" lvl="0" indent="-317500" algn="l" rtl="0">
              <a:lnSpc>
                <a:spcPct val="115000"/>
              </a:lnSpc>
              <a:spcBef>
                <a:spcPts val="1200"/>
              </a:spcBef>
              <a:spcAft>
                <a:spcPts val="0"/>
              </a:spcAft>
              <a:buClr>
                <a:schemeClr val="dk1"/>
              </a:buClr>
              <a:buSzPts val="1400"/>
              <a:buFont typeface="Roboto"/>
              <a:buChar char="●"/>
            </a:pPr>
            <a:r>
              <a:rPr lang="en">
                <a:solidFill>
                  <a:schemeClr val="dk1"/>
                </a:solidFill>
                <a:latin typeface="Roboto"/>
                <a:ea typeface="Roboto"/>
                <a:cs typeface="Roboto"/>
                <a:sym typeface="Roboto"/>
              </a:rPr>
              <a:t>Visualize how an array is sorted using different sorting algorithms</a:t>
            </a:r>
            <a:endParaRPr>
              <a:latin typeface="Old Standard TT"/>
              <a:ea typeface="Old Standard TT"/>
              <a:cs typeface="Old Standard TT"/>
              <a:sym typeface="Old Standard TT"/>
            </a:endParaRPr>
          </a:p>
        </p:txBody>
      </p:sp>
      <p:pic>
        <p:nvPicPr>
          <p:cNvPr id="77" name="Google Shape;77;p15"/>
          <p:cNvPicPr preferRelativeResize="0"/>
          <p:nvPr/>
        </p:nvPicPr>
        <p:blipFill>
          <a:blip r:embed="rId3">
            <a:alphaModFix/>
          </a:blip>
          <a:stretch>
            <a:fillRect/>
          </a:stretch>
        </p:blipFill>
        <p:spPr>
          <a:xfrm>
            <a:off x="60875" y="1453775"/>
            <a:ext cx="3620125" cy="253865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00" y="90300"/>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b="1">
                <a:solidFill>
                  <a:schemeClr val="lt2"/>
                </a:solidFill>
                <a:latin typeface="Times New Roman"/>
                <a:ea typeface="Times New Roman"/>
                <a:cs typeface="Times New Roman"/>
                <a:sym typeface="Times New Roman"/>
              </a:rPr>
              <a:t>MOTIVATION</a:t>
            </a:r>
            <a:endParaRPr sz="3500" b="1">
              <a:latin typeface="Times New Roman"/>
              <a:ea typeface="Times New Roman"/>
              <a:cs typeface="Times New Roman"/>
              <a:sym typeface="Times New Roman"/>
            </a:endParaRPr>
          </a:p>
        </p:txBody>
      </p:sp>
      <p:sp>
        <p:nvSpPr>
          <p:cNvPr id="83" name="Google Shape;83;p16"/>
          <p:cNvSpPr txBox="1">
            <a:spLocks noGrp="1"/>
          </p:cNvSpPr>
          <p:nvPr>
            <p:ph type="body" idx="1"/>
          </p:nvPr>
        </p:nvSpPr>
        <p:spPr>
          <a:xfrm>
            <a:off x="4079325" y="1158075"/>
            <a:ext cx="5007900" cy="381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r>
              <a:rPr lang="en" sz="1500">
                <a:latin typeface="Roboto"/>
                <a:ea typeface="Roboto"/>
                <a:cs typeface="Roboto"/>
                <a:sym typeface="Roboto"/>
              </a:rPr>
              <a:t>It is difficult to understand complex algorithms for someone who is a beginner, so this problem motivated us to come up with a solution for it.</a:t>
            </a:r>
            <a:endParaRPr sz="1500">
              <a:latin typeface="Roboto"/>
              <a:ea typeface="Roboto"/>
              <a:cs typeface="Roboto"/>
              <a:sym typeface="Roboto"/>
            </a:endParaRPr>
          </a:p>
          <a:p>
            <a:pPr marL="0" lvl="0" indent="0" algn="l" rtl="0">
              <a:spcBef>
                <a:spcPts val="1200"/>
              </a:spcBef>
              <a:spcAft>
                <a:spcPts val="0"/>
              </a:spcAft>
              <a:buNone/>
            </a:pPr>
            <a:r>
              <a:rPr lang="en" sz="1500">
                <a:latin typeface="Roboto"/>
                <a:ea typeface="Roboto"/>
                <a:cs typeface="Roboto"/>
                <a:sym typeface="Roboto"/>
              </a:rPr>
              <a:t>Learners can understand the working of these complex and tricky algorithms by visualizing them through animation (using transitions, colours, etc.) as visualization is the best and most scientific method to understand something.</a:t>
            </a:r>
            <a:endParaRPr sz="1500">
              <a:latin typeface="Roboto"/>
              <a:ea typeface="Roboto"/>
              <a:cs typeface="Roboto"/>
              <a:sym typeface="Roboto"/>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84" name="Google Shape;84;p16"/>
          <p:cNvPicPr preferRelativeResize="0"/>
          <p:nvPr/>
        </p:nvPicPr>
        <p:blipFill rotWithShape="1">
          <a:blip r:embed="rId3">
            <a:alphaModFix/>
          </a:blip>
          <a:srcRect r="4370" b="2827"/>
          <a:stretch/>
        </p:blipFill>
        <p:spPr>
          <a:xfrm>
            <a:off x="171450" y="1430575"/>
            <a:ext cx="3780050" cy="281065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170525" y="174900"/>
            <a:ext cx="8788200" cy="892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 sz="3500" b="1">
                <a:solidFill>
                  <a:schemeClr val="lt2"/>
                </a:solidFill>
                <a:latin typeface="Times New Roman"/>
                <a:ea typeface="Times New Roman"/>
                <a:cs typeface="Times New Roman"/>
                <a:sym typeface="Times New Roman"/>
              </a:rPr>
              <a:t>RELATED WORK</a:t>
            </a:r>
            <a:endParaRPr sz="3500">
              <a:latin typeface="Times New Roman"/>
              <a:ea typeface="Times New Roman"/>
              <a:cs typeface="Times New Roman"/>
              <a:sym typeface="Times New Roman"/>
            </a:endParaRPr>
          </a:p>
        </p:txBody>
      </p:sp>
      <p:sp>
        <p:nvSpPr>
          <p:cNvPr id="90" name="Google Shape;90;p17"/>
          <p:cNvSpPr txBox="1">
            <a:spLocks noGrp="1"/>
          </p:cNvSpPr>
          <p:nvPr>
            <p:ph type="body" idx="1"/>
          </p:nvPr>
        </p:nvSpPr>
        <p:spPr>
          <a:xfrm>
            <a:off x="124800" y="1315775"/>
            <a:ext cx="8894400" cy="3112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a:p>
          <a:p>
            <a:pPr marL="0" lvl="0" indent="0" algn="l" rtl="0">
              <a:spcBef>
                <a:spcPts val="1200"/>
              </a:spcBef>
              <a:spcAft>
                <a:spcPts val="0"/>
              </a:spcAft>
              <a:buNone/>
            </a:pPr>
            <a:r>
              <a:rPr lang="en"/>
              <a:t>Some work is already done on this idea :-</a:t>
            </a:r>
            <a:endParaRPr/>
          </a:p>
          <a:p>
            <a:pPr marL="0" lvl="0" indent="0" algn="l" rtl="0">
              <a:spcBef>
                <a:spcPts val="1200"/>
              </a:spcBef>
              <a:spcAft>
                <a:spcPts val="0"/>
              </a:spcAft>
              <a:buNone/>
            </a:pPr>
            <a:r>
              <a:rPr lang="en"/>
              <a:t>PathFinding Visualizer</a:t>
            </a:r>
            <a:endParaRPr/>
          </a:p>
          <a:p>
            <a:pPr marL="457200" lvl="0" indent="-342900" algn="l" rtl="0">
              <a:spcBef>
                <a:spcPts val="1200"/>
              </a:spcBef>
              <a:spcAft>
                <a:spcPts val="0"/>
              </a:spcAft>
              <a:buSzPts val="1800"/>
              <a:buChar char="●"/>
            </a:pPr>
            <a:r>
              <a:rPr lang="en"/>
              <a:t>https://pathfindout.com/</a:t>
            </a:r>
            <a:endParaRPr/>
          </a:p>
          <a:p>
            <a:pPr marL="0" lvl="0" indent="0" algn="l" rtl="0">
              <a:spcBef>
                <a:spcPts val="1200"/>
              </a:spcBef>
              <a:spcAft>
                <a:spcPts val="0"/>
              </a:spcAft>
              <a:buNone/>
            </a:pPr>
            <a:r>
              <a:rPr lang="en"/>
              <a:t>Sorting Visualizer</a:t>
            </a:r>
            <a:endParaRPr/>
          </a:p>
          <a:p>
            <a:pPr marL="457200" lvl="0" indent="-342900" algn="l" rtl="0">
              <a:spcBef>
                <a:spcPts val="1200"/>
              </a:spcBef>
              <a:spcAft>
                <a:spcPts val="0"/>
              </a:spcAft>
              <a:buSzPts val="1800"/>
              <a:buChar char="●"/>
            </a:pPr>
            <a:r>
              <a:rPr lang="en"/>
              <a:t>https://clementmihailescu.github.io/Sorting-Visualizer/</a:t>
            </a:r>
            <a:endParaRPr/>
          </a:p>
          <a:p>
            <a:pPr marL="0" lvl="0" indent="0" algn="l" rtl="0">
              <a:spcBef>
                <a:spcPts val="1200"/>
              </a:spcBef>
              <a:spcAft>
                <a:spcPts val="1200"/>
              </a:spcAft>
              <a:buNone/>
            </a:pPr>
            <a:endParaRPr/>
          </a:p>
        </p:txBody>
      </p:sp>
      <p:pic>
        <p:nvPicPr>
          <p:cNvPr id="91" name="Google Shape;91;p17"/>
          <p:cNvPicPr preferRelativeResize="0"/>
          <p:nvPr/>
        </p:nvPicPr>
        <p:blipFill>
          <a:blip r:embed="rId3">
            <a:alphaModFix/>
          </a:blip>
          <a:stretch>
            <a:fillRect/>
          </a:stretch>
        </p:blipFill>
        <p:spPr>
          <a:xfrm>
            <a:off x="5343350" y="981950"/>
            <a:ext cx="3615381" cy="24684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206600"/>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500" b="1">
                <a:solidFill>
                  <a:schemeClr val="lt2"/>
                </a:solidFill>
                <a:latin typeface="Times New Roman"/>
                <a:ea typeface="Times New Roman"/>
                <a:cs typeface="Times New Roman"/>
                <a:sym typeface="Times New Roman"/>
              </a:rPr>
              <a:t>HOW OUR PROJECT IS DIFFERENT</a:t>
            </a:r>
            <a:endParaRPr sz="3500">
              <a:latin typeface="Times New Roman"/>
              <a:ea typeface="Times New Roman"/>
              <a:cs typeface="Times New Roman"/>
              <a:sym typeface="Times New Roman"/>
            </a:endParaRPr>
          </a:p>
          <a:p>
            <a:pPr marL="0" lvl="0" indent="0" algn="ctr" rtl="0">
              <a:spcBef>
                <a:spcPts val="0"/>
              </a:spcBef>
              <a:spcAft>
                <a:spcPts val="0"/>
              </a:spcAft>
              <a:buSzPts val="990"/>
              <a:buNone/>
            </a:pPr>
            <a:endParaRPr sz="3500">
              <a:solidFill>
                <a:schemeClr val="lt2"/>
              </a:solidFill>
              <a:latin typeface="Times New Roman"/>
              <a:ea typeface="Times New Roman"/>
              <a:cs typeface="Times New Roman"/>
              <a:sym typeface="Times New Roman"/>
            </a:endParaRPr>
          </a:p>
        </p:txBody>
      </p:sp>
      <p:sp>
        <p:nvSpPr>
          <p:cNvPr id="97" name="Google Shape;97;p18"/>
          <p:cNvSpPr txBox="1">
            <a:spLocks noGrp="1"/>
          </p:cNvSpPr>
          <p:nvPr>
            <p:ph type="body" idx="1"/>
          </p:nvPr>
        </p:nvSpPr>
        <p:spPr>
          <a:xfrm>
            <a:off x="4653150" y="1328100"/>
            <a:ext cx="41355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We have used React as our tool to create the the frontend. </a:t>
            </a:r>
            <a:endParaRPr/>
          </a:p>
          <a:p>
            <a:pPr marL="457200" lvl="0" indent="-342900" algn="l" rtl="0">
              <a:spcBef>
                <a:spcPts val="0"/>
              </a:spcBef>
              <a:spcAft>
                <a:spcPts val="0"/>
              </a:spcAft>
              <a:buSzPts val="1800"/>
              <a:buChar char="●"/>
            </a:pPr>
            <a:r>
              <a:rPr lang="en"/>
              <a:t>We made our project which can be operated by anyone easily.</a:t>
            </a:r>
            <a:endParaRPr/>
          </a:p>
          <a:p>
            <a:pPr marL="457200" lvl="0" indent="-342900" algn="l" rtl="0">
              <a:spcBef>
                <a:spcPts val="0"/>
              </a:spcBef>
              <a:spcAft>
                <a:spcPts val="0"/>
              </a:spcAft>
              <a:buSzPts val="1800"/>
              <a:buChar char="●"/>
            </a:pPr>
            <a:r>
              <a:rPr lang="en"/>
              <a:t>We included all the important algorithms in our visualization stream which almost all students may face somewhere their life.</a:t>
            </a:r>
            <a:endParaRPr/>
          </a:p>
        </p:txBody>
      </p:sp>
      <p:pic>
        <p:nvPicPr>
          <p:cNvPr id="98" name="Google Shape;98;p18"/>
          <p:cNvPicPr preferRelativeResize="0"/>
          <p:nvPr/>
        </p:nvPicPr>
        <p:blipFill>
          <a:blip r:embed="rId3">
            <a:alphaModFix/>
          </a:blip>
          <a:stretch>
            <a:fillRect/>
          </a:stretch>
        </p:blipFill>
        <p:spPr>
          <a:xfrm>
            <a:off x="246325" y="1328100"/>
            <a:ext cx="4406825" cy="2909475"/>
          </a:xfrm>
          <a:prstGeom prst="rect">
            <a:avLst/>
          </a:prstGeom>
          <a:noFill/>
          <a:ln w="28575" cap="flat" cmpd="sng">
            <a:solidFill>
              <a:schemeClr val="dk1"/>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b="1">
                <a:solidFill>
                  <a:schemeClr val="lt2"/>
                </a:solidFill>
                <a:latin typeface="Times New Roman"/>
                <a:ea typeface="Times New Roman"/>
                <a:cs typeface="Times New Roman"/>
                <a:sym typeface="Times New Roman"/>
              </a:rPr>
              <a:t>ABOUT OUR PROJECT</a:t>
            </a:r>
            <a:endParaRPr sz="3500" b="1">
              <a:solidFill>
                <a:schemeClr val="lt2"/>
              </a:solidFill>
            </a:endParaRPr>
          </a:p>
        </p:txBody>
      </p:sp>
      <p:sp>
        <p:nvSpPr>
          <p:cNvPr id="104" name="Google Shape;104;p19"/>
          <p:cNvSpPr txBox="1">
            <a:spLocks noGrp="1"/>
          </p:cNvSpPr>
          <p:nvPr>
            <p:ph type="body" idx="1"/>
          </p:nvPr>
        </p:nvSpPr>
        <p:spPr>
          <a:xfrm>
            <a:off x="3787200" y="1223750"/>
            <a:ext cx="5279100" cy="34398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This project is for educational purpose. The main objective of this project is to help beginners to be able to visualize the basic algorithms and get a better understanding of the underlying operations.</a:t>
            </a:r>
            <a:endParaRPr/>
          </a:p>
          <a:p>
            <a:pPr marL="457200" lvl="0" indent="-342900" algn="l" rtl="0">
              <a:spcBef>
                <a:spcPts val="0"/>
              </a:spcBef>
              <a:spcAft>
                <a:spcPts val="0"/>
              </a:spcAft>
              <a:buSzPts val="1800"/>
              <a:buChar char="●"/>
            </a:pPr>
            <a:r>
              <a:rPr lang="en"/>
              <a:t>Algorithm visualizer is a web-application build in React. It contains UI component and interpretes commands into visualization.</a:t>
            </a:r>
            <a:endParaRPr/>
          </a:p>
          <a:p>
            <a:pPr marL="457200" lvl="0" indent="-342900" algn="l" rtl="0">
              <a:spcBef>
                <a:spcPts val="0"/>
              </a:spcBef>
              <a:spcAft>
                <a:spcPts val="0"/>
              </a:spcAft>
              <a:buSzPts val="1800"/>
              <a:buChar char="●"/>
            </a:pPr>
            <a:r>
              <a:rPr lang="en"/>
              <a:t>Our project contains two type of algorithms :- 1) Sorting Algorithms and 2) Path Finding Algorithms.</a:t>
            </a:r>
            <a:endParaRPr/>
          </a:p>
        </p:txBody>
      </p:sp>
      <p:pic>
        <p:nvPicPr>
          <p:cNvPr id="105" name="Google Shape;105;p19"/>
          <p:cNvPicPr preferRelativeResize="0"/>
          <p:nvPr/>
        </p:nvPicPr>
        <p:blipFill>
          <a:blip r:embed="rId3">
            <a:alphaModFix/>
          </a:blip>
          <a:stretch>
            <a:fillRect/>
          </a:stretch>
        </p:blipFill>
        <p:spPr>
          <a:xfrm>
            <a:off x="152400" y="1363900"/>
            <a:ext cx="3719400" cy="2889575"/>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311700" y="69425"/>
            <a:ext cx="85206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b="1">
                <a:solidFill>
                  <a:schemeClr val="lt2"/>
                </a:solidFill>
                <a:latin typeface="Times New Roman"/>
                <a:ea typeface="Times New Roman"/>
                <a:cs typeface="Times New Roman"/>
                <a:sym typeface="Times New Roman"/>
              </a:rPr>
              <a:t>TECH STACK USED</a:t>
            </a:r>
            <a:endParaRPr sz="3500" b="1">
              <a:solidFill>
                <a:schemeClr val="lt2"/>
              </a:solidFill>
              <a:latin typeface="Times New Roman"/>
              <a:ea typeface="Times New Roman"/>
              <a:cs typeface="Times New Roman"/>
              <a:sym typeface="Times New Roman"/>
            </a:endParaRPr>
          </a:p>
        </p:txBody>
      </p:sp>
      <p:pic>
        <p:nvPicPr>
          <p:cNvPr id="111" name="Google Shape;111;p20"/>
          <p:cNvPicPr preferRelativeResize="0"/>
          <p:nvPr/>
        </p:nvPicPr>
        <p:blipFill>
          <a:blip r:embed="rId3">
            <a:alphaModFix/>
          </a:blip>
          <a:stretch>
            <a:fillRect/>
          </a:stretch>
        </p:blipFill>
        <p:spPr>
          <a:xfrm>
            <a:off x="311699" y="1129574"/>
            <a:ext cx="1819676" cy="1583213"/>
          </a:xfrm>
          <a:prstGeom prst="rect">
            <a:avLst/>
          </a:prstGeom>
          <a:noFill/>
          <a:ln>
            <a:noFill/>
          </a:ln>
        </p:spPr>
      </p:pic>
      <p:pic>
        <p:nvPicPr>
          <p:cNvPr id="112" name="Google Shape;112;p20"/>
          <p:cNvPicPr preferRelativeResize="0"/>
          <p:nvPr/>
        </p:nvPicPr>
        <p:blipFill>
          <a:blip r:embed="rId4">
            <a:alphaModFix/>
          </a:blip>
          <a:stretch>
            <a:fillRect/>
          </a:stretch>
        </p:blipFill>
        <p:spPr>
          <a:xfrm>
            <a:off x="2644250" y="1217475"/>
            <a:ext cx="1583222" cy="1583201"/>
          </a:xfrm>
          <a:prstGeom prst="rect">
            <a:avLst/>
          </a:prstGeom>
          <a:noFill/>
          <a:ln>
            <a:noFill/>
          </a:ln>
        </p:spPr>
      </p:pic>
      <p:pic>
        <p:nvPicPr>
          <p:cNvPr id="113" name="Google Shape;113;p20"/>
          <p:cNvPicPr preferRelativeResize="0"/>
          <p:nvPr/>
        </p:nvPicPr>
        <p:blipFill>
          <a:blip r:embed="rId5">
            <a:alphaModFix/>
          </a:blip>
          <a:stretch>
            <a:fillRect/>
          </a:stretch>
        </p:blipFill>
        <p:spPr>
          <a:xfrm>
            <a:off x="4959575" y="1173525"/>
            <a:ext cx="1777700" cy="1495300"/>
          </a:xfrm>
          <a:prstGeom prst="rect">
            <a:avLst/>
          </a:prstGeom>
          <a:noFill/>
          <a:ln>
            <a:noFill/>
          </a:ln>
        </p:spPr>
      </p:pic>
      <p:sp>
        <p:nvSpPr>
          <p:cNvPr id="114" name="Google Shape;114;p20"/>
          <p:cNvSpPr txBox="1">
            <a:spLocks noGrp="1"/>
          </p:cNvSpPr>
          <p:nvPr>
            <p:ph type="title"/>
          </p:nvPr>
        </p:nvSpPr>
        <p:spPr>
          <a:xfrm>
            <a:off x="380263" y="3088050"/>
            <a:ext cx="1712400" cy="452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React</a:t>
            </a:r>
            <a:endParaRPr/>
          </a:p>
        </p:txBody>
      </p:sp>
      <p:sp>
        <p:nvSpPr>
          <p:cNvPr id="115" name="Google Shape;115;p20"/>
          <p:cNvSpPr txBox="1">
            <a:spLocks noGrp="1"/>
          </p:cNvSpPr>
          <p:nvPr>
            <p:ph type="title"/>
          </p:nvPr>
        </p:nvSpPr>
        <p:spPr>
          <a:xfrm>
            <a:off x="2579650" y="3088050"/>
            <a:ext cx="1712400" cy="452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HTML5</a:t>
            </a:r>
            <a:endParaRPr/>
          </a:p>
        </p:txBody>
      </p:sp>
      <p:sp>
        <p:nvSpPr>
          <p:cNvPr id="116" name="Google Shape;116;p20"/>
          <p:cNvSpPr txBox="1">
            <a:spLocks noGrp="1"/>
          </p:cNvSpPr>
          <p:nvPr>
            <p:ph type="title"/>
          </p:nvPr>
        </p:nvSpPr>
        <p:spPr>
          <a:xfrm>
            <a:off x="5087250" y="3088050"/>
            <a:ext cx="1712400" cy="452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Javascript</a:t>
            </a:r>
            <a:endParaRPr/>
          </a:p>
        </p:txBody>
      </p:sp>
      <p:pic>
        <p:nvPicPr>
          <p:cNvPr id="117" name="Google Shape;117;p20"/>
          <p:cNvPicPr preferRelativeResize="0"/>
          <p:nvPr/>
        </p:nvPicPr>
        <p:blipFill>
          <a:blip r:embed="rId6">
            <a:alphaModFix/>
          </a:blip>
          <a:stretch>
            <a:fillRect/>
          </a:stretch>
        </p:blipFill>
        <p:spPr>
          <a:xfrm>
            <a:off x="7249075" y="1173525"/>
            <a:ext cx="1308388" cy="1495300"/>
          </a:xfrm>
          <a:prstGeom prst="rect">
            <a:avLst/>
          </a:prstGeom>
          <a:noFill/>
          <a:ln>
            <a:noFill/>
          </a:ln>
        </p:spPr>
      </p:pic>
      <p:sp>
        <p:nvSpPr>
          <p:cNvPr id="118" name="Google Shape;118;p20"/>
          <p:cNvSpPr txBox="1">
            <a:spLocks noGrp="1"/>
          </p:cNvSpPr>
          <p:nvPr>
            <p:ph type="title"/>
          </p:nvPr>
        </p:nvSpPr>
        <p:spPr>
          <a:xfrm>
            <a:off x="7122200" y="3088050"/>
            <a:ext cx="1712400" cy="452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114775"/>
            <a:ext cx="8520600" cy="94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500" b="1">
                <a:solidFill>
                  <a:schemeClr val="lt2"/>
                </a:solidFill>
                <a:latin typeface="Times New Roman"/>
                <a:ea typeface="Times New Roman"/>
                <a:cs typeface="Times New Roman"/>
                <a:sym typeface="Times New Roman"/>
              </a:rPr>
              <a:t>WHY REACT ?</a:t>
            </a:r>
            <a:endParaRPr sz="3500">
              <a:latin typeface="Times New Roman"/>
              <a:ea typeface="Times New Roman"/>
              <a:cs typeface="Times New Roman"/>
              <a:sym typeface="Times New Roman"/>
            </a:endParaRPr>
          </a:p>
          <a:p>
            <a:pPr marL="0" lvl="0" indent="0" algn="l" rtl="0">
              <a:spcBef>
                <a:spcPts val="0"/>
              </a:spcBef>
              <a:spcAft>
                <a:spcPts val="0"/>
              </a:spcAft>
              <a:buNone/>
            </a:pPr>
            <a:endParaRPr sz="3888" b="1">
              <a:solidFill>
                <a:schemeClr val="lt2"/>
              </a:solidFill>
            </a:endParaRPr>
          </a:p>
        </p:txBody>
      </p:sp>
      <p:sp>
        <p:nvSpPr>
          <p:cNvPr id="124" name="Google Shape;124;p21"/>
          <p:cNvSpPr txBox="1">
            <a:spLocks noGrp="1"/>
          </p:cNvSpPr>
          <p:nvPr>
            <p:ph type="body" idx="1"/>
          </p:nvPr>
        </p:nvSpPr>
        <p:spPr>
          <a:xfrm>
            <a:off x="5404325" y="1220675"/>
            <a:ext cx="3739800" cy="3348000"/>
          </a:xfrm>
          <a:prstGeom prst="rect">
            <a:avLst/>
          </a:prstGeom>
        </p:spPr>
        <p:txBody>
          <a:bodyPr spcFirstLastPara="1" wrap="square" lIns="91425" tIns="91425" rIns="91425" bIns="91425" anchor="t" anchorCtr="0">
            <a:normAutofit fontScale="92500"/>
          </a:bodyPr>
          <a:lstStyle/>
          <a:p>
            <a:pPr marL="457200" lvl="0" indent="-357822" algn="l" rtl="0">
              <a:spcBef>
                <a:spcPts val="1800"/>
              </a:spcBef>
              <a:spcAft>
                <a:spcPts val="0"/>
              </a:spcAft>
              <a:buSzPct val="88000"/>
              <a:buChar char="●"/>
            </a:pPr>
            <a:r>
              <a:rPr lang="en" sz="2500">
                <a:solidFill>
                  <a:srgbClr val="333333"/>
                </a:solidFill>
                <a:latin typeface="Open Sans"/>
                <a:ea typeface="Open Sans"/>
                <a:cs typeface="Open Sans"/>
                <a:sym typeface="Open Sans"/>
              </a:rPr>
              <a:t>Reusable Components</a:t>
            </a:r>
            <a:endParaRPr sz="2500">
              <a:solidFill>
                <a:srgbClr val="333333"/>
              </a:solidFill>
              <a:latin typeface="Open Sans"/>
              <a:ea typeface="Open Sans"/>
              <a:cs typeface="Open Sans"/>
              <a:sym typeface="Open Sans"/>
            </a:endParaRPr>
          </a:p>
          <a:p>
            <a:pPr marL="457200" lvl="0" indent="-357822" algn="l" rtl="0">
              <a:spcBef>
                <a:spcPts val="0"/>
              </a:spcBef>
              <a:spcAft>
                <a:spcPts val="0"/>
              </a:spcAft>
              <a:buSzPct val="88000"/>
              <a:buChar char="●"/>
            </a:pPr>
            <a:r>
              <a:rPr lang="en" sz="2500">
                <a:solidFill>
                  <a:srgbClr val="333333"/>
                </a:solidFill>
                <a:latin typeface="Open Sans"/>
                <a:ea typeface="Open Sans"/>
                <a:cs typeface="Open Sans"/>
                <a:sym typeface="Open Sans"/>
              </a:rPr>
              <a:t>Fast Learning Curve</a:t>
            </a:r>
            <a:endParaRPr sz="2500">
              <a:solidFill>
                <a:srgbClr val="333333"/>
              </a:solidFill>
              <a:latin typeface="Open Sans"/>
              <a:ea typeface="Open Sans"/>
              <a:cs typeface="Open Sans"/>
              <a:sym typeface="Open Sans"/>
            </a:endParaRPr>
          </a:p>
          <a:p>
            <a:pPr marL="457200" lvl="0" indent="-357822" algn="l" rtl="0">
              <a:spcBef>
                <a:spcPts val="0"/>
              </a:spcBef>
              <a:spcAft>
                <a:spcPts val="0"/>
              </a:spcAft>
              <a:buSzPct val="88000"/>
              <a:buChar char="●"/>
            </a:pPr>
            <a:r>
              <a:rPr lang="en" sz="2500">
                <a:solidFill>
                  <a:srgbClr val="333333"/>
                </a:solidFill>
                <a:latin typeface="Open Sans"/>
                <a:ea typeface="Open Sans"/>
                <a:cs typeface="Open Sans"/>
                <a:sym typeface="Open Sans"/>
              </a:rPr>
              <a:t>Fast render with Virtual DOM</a:t>
            </a:r>
            <a:endParaRPr sz="2500">
              <a:solidFill>
                <a:srgbClr val="333333"/>
              </a:solidFill>
              <a:latin typeface="Open Sans"/>
              <a:ea typeface="Open Sans"/>
              <a:cs typeface="Open Sans"/>
              <a:sym typeface="Open Sans"/>
            </a:endParaRPr>
          </a:p>
          <a:p>
            <a:pPr marL="457200" lvl="0" indent="-357822" algn="l" rtl="0">
              <a:spcBef>
                <a:spcPts val="0"/>
              </a:spcBef>
              <a:spcAft>
                <a:spcPts val="0"/>
              </a:spcAft>
              <a:buSzPct val="88000"/>
              <a:buChar char="●"/>
            </a:pPr>
            <a:r>
              <a:rPr lang="en" sz="2500">
                <a:solidFill>
                  <a:srgbClr val="333333"/>
                </a:solidFill>
                <a:latin typeface="Open Sans"/>
                <a:ea typeface="Open Sans"/>
                <a:cs typeface="Open Sans"/>
                <a:sym typeface="Open Sans"/>
              </a:rPr>
              <a:t>Clean Abstraction</a:t>
            </a:r>
            <a:endParaRPr sz="2500">
              <a:solidFill>
                <a:srgbClr val="333333"/>
              </a:solidFill>
              <a:latin typeface="Open Sans"/>
              <a:ea typeface="Open Sans"/>
              <a:cs typeface="Open Sans"/>
              <a:sym typeface="Open Sans"/>
            </a:endParaRPr>
          </a:p>
          <a:p>
            <a:pPr marL="457200" lvl="0" indent="-357822" algn="l" rtl="0">
              <a:spcBef>
                <a:spcPts val="0"/>
              </a:spcBef>
              <a:spcAft>
                <a:spcPts val="0"/>
              </a:spcAft>
              <a:buSzPct val="88000"/>
              <a:buChar char="●"/>
            </a:pPr>
            <a:r>
              <a:rPr lang="en" sz="2500">
                <a:solidFill>
                  <a:srgbClr val="333333"/>
                </a:solidFill>
                <a:latin typeface="Open Sans"/>
                <a:ea typeface="Open Sans"/>
                <a:cs typeface="Open Sans"/>
                <a:sym typeface="Open Sans"/>
              </a:rPr>
              <a:t>Great Developer Tools</a:t>
            </a:r>
            <a:endParaRPr sz="2500">
              <a:solidFill>
                <a:srgbClr val="333333"/>
              </a:solidFill>
              <a:latin typeface="Open Sans"/>
              <a:ea typeface="Open Sans"/>
              <a:cs typeface="Open Sans"/>
              <a:sym typeface="Open Sans"/>
            </a:endParaRPr>
          </a:p>
          <a:p>
            <a:pPr marL="457200" lvl="0" indent="0" algn="l" rtl="0">
              <a:spcBef>
                <a:spcPts val="400"/>
              </a:spcBef>
              <a:spcAft>
                <a:spcPts val="1200"/>
              </a:spcAft>
              <a:buNone/>
            </a:pPr>
            <a:endParaRPr/>
          </a:p>
        </p:txBody>
      </p:sp>
      <p:pic>
        <p:nvPicPr>
          <p:cNvPr id="125" name="Google Shape;125;p21"/>
          <p:cNvPicPr preferRelativeResize="0"/>
          <p:nvPr/>
        </p:nvPicPr>
        <p:blipFill>
          <a:blip r:embed="rId3">
            <a:alphaModFix/>
          </a:blip>
          <a:stretch>
            <a:fillRect/>
          </a:stretch>
        </p:blipFill>
        <p:spPr>
          <a:xfrm>
            <a:off x="454950" y="1041050"/>
            <a:ext cx="4949375" cy="3707250"/>
          </a:xfrm>
          <a:prstGeom prst="rect">
            <a:avLst/>
          </a:prstGeom>
          <a:noFill/>
          <a:ln>
            <a:noFill/>
          </a:ln>
        </p:spPr>
      </p:pic>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661</Words>
  <Application>Microsoft Macintosh PowerPoint</Application>
  <PresentationFormat>On-screen Show (16:9)</PresentationFormat>
  <Paragraphs>110</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Roboto</vt:lpstr>
      <vt:lpstr>Economica</vt:lpstr>
      <vt:lpstr>Old Standard TT</vt:lpstr>
      <vt:lpstr>Open Sans</vt:lpstr>
      <vt:lpstr>Arial</vt:lpstr>
      <vt:lpstr>Times New Roman</vt:lpstr>
      <vt:lpstr>Paperback</vt:lpstr>
      <vt:lpstr>VISUALGO</vt:lpstr>
      <vt:lpstr>                                   Our Team </vt:lpstr>
      <vt:lpstr>INTRODUCTION</vt:lpstr>
      <vt:lpstr>MOTIVATION</vt:lpstr>
      <vt:lpstr>RELATED WORK</vt:lpstr>
      <vt:lpstr>HOW OUR PROJECT IS DIFFERENT </vt:lpstr>
      <vt:lpstr>ABOUT OUR PROJECT</vt:lpstr>
      <vt:lpstr>TECH STACK USED</vt:lpstr>
      <vt:lpstr>WHY REACT ? </vt:lpstr>
      <vt:lpstr>ROADMAP</vt:lpstr>
      <vt:lpstr>PROJECT STAGES</vt:lpstr>
      <vt:lpstr>TIMELINE</vt:lpstr>
      <vt:lpstr>Pathfinding Visualizer</vt:lpstr>
      <vt:lpstr>PowerPoint Presentation</vt:lpstr>
      <vt:lpstr>Demonstration of PathFinding Visualizer </vt:lpstr>
      <vt:lpstr>                  Sorting Visualizer</vt:lpstr>
      <vt:lpstr>Function of Sorting Visualizer</vt:lpstr>
      <vt:lpstr>                         On Randomize</vt:lpstr>
      <vt:lpstr>Selecting Algorithm to visualize</vt:lpstr>
      <vt:lpstr>Demonstration of Sorting Visualizer</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VISUALGO</dc:title>
  <cp:lastModifiedBy>Tanay Makharia</cp:lastModifiedBy>
  <cp:revision>1</cp:revision>
  <dcterms:modified xsi:type="dcterms:W3CDTF">2022-05-31T20:35:48Z</dcterms:modified>
</cp:coreProperties>
</file>